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78" r:id="rId4"/>
    <p:sldId id="279" r:id="rId5"/>
    <p:sldId id="267" r:id="rId6"/>
    <p:sldId id="270" r:id="rId7"/>
    <p:sldId id="276" r:id="rId8"/>
    <p:sldId id="257" r:id="rId9"/>
    <p:sldId id="263" r:id="rId10"/>
    <p:sldId id="258" r:id="rId11"/>
    <p:sldId id="259" r:id="rId12"/>
    <p:sldId id="260" r:id="rId13"/>
    <p:sldId id="261" r:id="rId14"/>
    <p:sldId id="269" r:id="rId15"/>
    <p:sldId id="266" r:id="rId16"/>
    <p:sldId id="265" r:id="rId17"/>
    <p:sldId id="271" r:id="rId18"/>
    <p:sldId id="272" r:id="rId19"/>
    <p:sldId id="273" r:id="rId20"/>
    <p:sldId id="274" r:id="rId21"/>
    <p:sldId id="275" r:id="rId22"/>
    <p:sldId id="277" r:id="rId23"/>
    <p:sldId id="280" r:id="rId2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2" d="100"/>
          <a:sy n="82" d="100"/>
        </p:scale>
        <p:origin x="40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86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96EC2-ADFC-4B29-BF79-EF46A4CEF1AA}" type="datetimeFigureOut">
              <a:rPr lang="ru-RU" smtClean="0"/>
              <a:t>02.04.2025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A5088-A892-4C2F-99A8-9C9176C02D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76828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96EC2-ADFC-4B29-BF79-EF46A4CEF1AA}" type="datetimeFigureOut">
              <a:rPr lang="ru-RU" smtClean="0"/>
              <a:t>02.04.2025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A5088-A892-4C2F-99A8-9C9176C02D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56263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96EC2-ADFC-4B29-BF79-EF46A4CEF1AA}" type="datetimeFigureOut">
              <a:rPr lang="ru-RU" smtClean="0"/>
              <a:t>02.04.2025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A5088-A892-4C2F-99A8-9C9176C02D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4256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96EC2-ADFC-4B29-BF79-EF46A4CEF1AA}" type="datetimeFigureOut">
              <a:rPr lang="ru-RU" smtClean="0"/>
              <a:t>02.04.2025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A5088-A892-4C2F-99A8-9C9176C02D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04332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96EC2-ADFC-4B29-BF79-EF46A4CEF1AA}" type="datetimeFigureOut">
              <a:rPr lang="ru-RU" smtClean="0"/>
              <a:t>02.04.2025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A5088-A892-4C2F-99A8-9C9176C02D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6063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96EC2-ADFC-4B29-BF79-EF46A4CEF1AA}" type="datetimeFigureOut">
              <a:rPr lang="ru-RU" smtClean="0"/>
              <a:t>02.04.2025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A5088-A892-4C2F-99A8-9C9176C02D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78849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96EC2-ADFC-4B29-BF79-EF46A4CEF1AA}" type="datetimeFigureOut">
              <a:rPr lang="ru-RU" smtClean="0"/>
              <a:t>02.04.2025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A5088-A892-4C2F-99A8-9C9176C02D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68058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96EC2-ADFC-4B29-BF79-EF46A4CEF1AA}" type="datetimeFigureOut">
              <a:rPr lang="ru-RU" smtClean="0"/>
              <a:t>02.04.2025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A5088-A892-4C2F-99A8-9C9176C02D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8654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96EC2-ADFC-4B29-BF79-EF46A4CEF1AA}" type="datetimeFigureOut">
              <a:rPr lang="ru-RU" smtClean="0"/>
              <a:t>02.04.2025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A5088-A892-4C2F-99A8-9C9176C02D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54130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96EC2-ADFC-4B29-BF79-EF46A4CEF1AA}" type="datetimeFigureOut">
              <a:rPr lang="ru-RU" smtClean="0"/>
              <a:t>02.04.2025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A5088-A892-4C2F-99A8-9C9176C02D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11346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96EC2-ADFC-4B29-BF79-EF46A4CEF1AA}" type="datetimeFigureOut">
              <a:rPr lang="ru-RU" smtClean="0"/>
              <a:t>02.04.2025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A5088-A892-4C2F-99A8-9C9176C02D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99489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996EC2-ADFC-4B29-BF79-EF46A4CEF1AA}" type="datetimeFigureOut">
              <a:rPr lang="ru-RU" smtClean="0"/>
              <a:t>02.04.2025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DA5088-A892-4C2F-99A8-9C9176C02D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9593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Курсовая подготовка педагогов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b="1" i="1" dirty="0" smtClean="0"/>
              <a:t>повышение квалификации педагогических работников по дополнительным профессиональным программам</a:t>
            </a:r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val="292306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87076861"/>
              </p:ext>
            </p:extLst>
          </p:nvPr>
        </p:nvGraphicFramePr>
        <p:xfrm>
          <a:off x="2734961" y="1743320"/>
          <a:ext cx="6944497" cy="466571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973134"/>
                <a:gridCol w="523615"/>
                <a:gridCol w="447748"/>
              </a:tblGrid>
              <a:tr h="518413">
                <a:tc>
                  <a:txBody>
                    <a:bodyPr/>
                    <a:lstStyle/>
                    <a:p>
                      <a:pPr marL="2159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Формирование функциональной грамотности младших школьников в условиях реализации ФГОС НОО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72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18413">
                <a:tc>
                  <a:txBody>
                    <a:bodyPr/>
                    <a:lstStyle/>
                    <a:p>
                      <a:pPr marL="2159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Конструирование современного урока ЛИТЕРАТУРЫ в соответствии с требованиями обновленного ФГОС ООО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72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18413">
                <a:tc>
                  <a:txBody>
                    <a:bodyPr/>
                    <a:lstStyle/>
                    <a:p>
                      <a:pPr marL="2159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Конструирование современного урока ИНОСТРАННОГО ЯЗЫКА в рамках реализации обновленного ФГОС ООО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72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18413">
                <a:tc>
                  <a:txBody>
                    <a:bodyPr/>
                    <a:lstStyle/>
                    <a:p>
                      <a:pPr marL="2159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Конструирование современного урока МАТЕМАТИКИ в соответствии с требованиями обновленного ФГОС ООО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72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18413">
                <a:tc>
                  <a:txBody>
                    <a:bodyPr/>
                    <a:lstStyle/>
                    <a:p>
                      <a:pPr marL="2159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Конструирование современного урока ИНФОРМАТИКИ в соответствии с требованиями обновленного ФГОС ООО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72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18413">
                <a:tc>
                  <a:txBody>
                    <a:bodyPr/>
                    <a:lstStyle/>
                    <a:p>
                      <a:pPr marL="2159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Конструирование современного урока ФИЗИЧЕСКОЙ КУЛЬТУРЫ в соответствии с требованиями обновленного ФГОС ООО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72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18413">
                <a:tc>
                  <a:txBody>
                    <a:bodyPr/>
                    <a:lstStyle/>
                    <a:p>
                      <a:pPr marL="2159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Конструирование современного урока ФИЗИКИ в соответствии с требованиями обновленного ФГОС ООО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72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18413">
                <a:tc>
                  <a:txBody>
                    <a:bodyPr/>
                    <a:lstStyle/>
                    <a:p>
                      <a:pPr marL="2159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Конструирование современного урока «ИСТОРИИ» в соответствии с требованиями обновленного ФГОС ООО   (старт 12.12.2024)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72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18413">
                <a:tc>
                  <a:txBody>
                    <a:bodyPr/>
                    <a:lstStyle/>
                    <a:p>
                      <a:pPr marL="2159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Конструирование современного урока «ЧЕРЧЕНИЕ» в соответствии с требованиями обновленного ФГОС ООО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72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4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81" y="74539"/>
            <a:ext cx="6023919" cy="1668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6311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81" y="74539"/>
            <a:ext cx="6023919" cy="1668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81278574"/>
              </p:ext>
            </p:extLst>
          </p:nvPr>
        </p:nvGraphicFramePr>
        <p:xfrm>
          <a:off x="2734962" y="1672282"/>
          <a:ext cx="6969210" cy="475323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994391"/>
                <a:gridCol w="525478"/>
                <a:gridCol w="449341"/>
              </a:tblGrid>
              <a:tr h="558461">
                <a:tc>
                  <a:txBody>
                    <a:bodyPr/>
                    <a:lstStyle/>
                    <a:p>
                      <a:pPr marL="2159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Оценивание учебных достижений обучающихся в условиях реализации ФГОС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58461">
                <a:tc>
                  <a:txBody>
                    <a:bodyPr/>
                    <a:lstStyle/>
                    <a:p>
                      <a:pPr marL="2159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Организация образовательного процесса в соответствии с обновленным ФГОС НОО,  ФГОС ООО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72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58461">
                <a:tc>
                  <a:txBody>
                    <a:bodyPr/>
                    <a:lstStyle/>
                    <a:p>
                      <a:pPr marL="2159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Организация образовательного процесса в соответствии с обновленным ФГОС СОО 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108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844006">
                <a:tc>
                  <a:txBody>
                    <a:bodyPr/>
                    <a:lstStyle/>
                    <a:p>
                      <a:pPr marL="2159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Проектирование </a:t>
                      </a:r>
                      <a:r>
                        <a:rPr lang="ru-RU" sz="1400" dirty="0" err="1">
                          <a:effectLst/>
                        </a:rPr>
                        <a:t>метапредметных</a:t>
                      </a:r>
                      <a:r>
                        <a:rPr lang="ru-RU" sz="1400" dirty="0">
                          <a:effectLst/>
                        </a:rPr>
                        <a:t> заданий в школе как механизм формирования ключевых компетенций обучающихся в рамках реализации ФГОС ООО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58461">
                <a:tc>
                  <a:txBody>
                    <a:bodyPr/>
                    <a:lstStyle/>
                    <a:p>
                      <a:pPr marL="2159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Развитие профессиональной компетентности учителя по формированию функциональной грамотности обучающихся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72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58461">
                <a:tc>
                  <a:txBody>
                    <a:bodyPr/>
                    <a:lstStyle/>
                    <a:p>
                      <a:pPr marL="2159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Педагогика инклюзивного образования в условиях реализации ФГОС НОО, ООО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72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58461">
                <a:tc>
                  <a:txBody>
                    <a:bodyPr/>
                    <a:lstStyle/>
                    <a:p>
                      <a:pPr marL="2159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Современные подходы к образованию  детей с ОВЗ в условиях основного общего образования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58461">
                <a:tc>
                  <a:txBody>
                    <a:bodyPr/>
                    <a:lstStyle/>
                    <a:p>
                      <a:pPr marL="2159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Содержание и условия реализации Программы воспитания в условиях реализации ФОП 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0752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81" y="74539"/>
            <a:ext cx="6023919" cy="1668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38200" y="1825625"/>
            <a:ext cx="4475205" cy="4351338"/>
          </a:xfrm>
        </p:spPr>
        <p:txBody>
          <a:bodyPr>
            <a:normAutofit/>
          </a:bodyPr>
          <a:lstStyle/>
          <a:p>
            <a:r>
              <a:rPr lang="ru-RU" dirty="0" smtClean="0"/>
              <a:t>Учителя словесности – 8 (100%), 1 тема</a:t>
            </a:r>
          </a:p>
          <a:p>
            <a:r>
              <a:rPr lang="ru-RU" dirty="0" smtClean="0"/>
              <a:t>Учителя начальных классов – 10 (83%), 2 темы</a:t>
            </a:r>
          </a:p>
          <a:p>
            <a:r>
              <a:rPr lang="ru-RU" dirty="0" smtClean="0"/>
              <a:t>Учителя иностранного языка – 8 (100%), 3 темы</a:t>
            </a:r>
          </a:p>
          <a:p>
            <a:r>
              <a:rPr lang="ru-RU" dirty="0" smtClean="0"/>
              <a:t>МИФ – 9 (90%), 9 тем</a:t>
            </a:r>
          </a:p>
          <a:p>
            <a:r>
              <a:rPr lang="ru-RU" dirty="0" err="1" smtClean="0"/>
              <a:t>ЭПДиФК</a:t>
            </a:r>
            <a:r>
              <a:rPr lang="ru-RU" dirty="0" smtClean="0"/>
              <a:t> – 7 (88%), 5 тем </a:t>
            </a:r>
          </a:p>
          <a:p>
            <a:r>
              <a:rPr lang="ru-RU" dirty="0" err="1" smtClean="0"/>
              <a:t>ЕНиГД</a:t>
            </a:r>
            <a:r>
              <a:rPr lang="ru-RU" dirty="0" smtClean="0"/>
              <a:t> – 6 (75%), 4 темы</a:t>
            </a: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524367" y="1743322"/>
            <a:ext cx="5049795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Современный урок (предмет) – 29</a:t>
            </a:r>
          </a:p>
          <a:p>
            <a:r>
              <a:rPr lang="ru-RU" sz="2400" dirty="0" smtClean="0"/>
              <a:t>Функциональная грамотность - 12</a:t>
            </a:r>
          </a:p>
          <a:p>
            <a:r>
              <a:rPr lang="ru-RU" sz="2400" dirty="0" smtClean="0"/>
              <a:t>ОВЗ и инклюзия – 4</a:t>
            </a:r>
          </a:p>
          <a:p>
            <a:r>
              <a:rPr lang="ru-RU" sz="2400" dirty="0" smtClean="0"/>
              <a:t>Программа воспитания - 1</a:t>
            </a:r>
          </a:p>
          <a:p>
            <a:r>
              <a:rPr lang="ru-RU" sz="2400" dirty="0" smtClean="0"/>
              <a:t>Организация образовательного процесса НОО, ООО, СОО - 4</a:t>
            </a:r>
          </a:p>
          <a:p>
            <a:r>
              <a:rPr lang="ru-RU" sz="2400" dirty="0" smtClean="0"/>
              <a:t>Проектирование </a:t>
            </a:r>
            <a:r>
              <a:rPr lang="ru-RU" sz="2400" dirty="0" err="1" smtClean="0"/>
              <a:t>метапредметных</a:t>
            </a:r>
            <a:r>
              <a:rPr lang="ru-RU" sz="2400" dirty="0" smtClean="0"/>
              <a:t> заданий – 2</a:t>
            </a:r>
          </a:p>
          <a:p>
            <a:r>
              <a:rPr lang="ru-RU" sz="2400" dirty="0" smtClean="0"/>
              <a:t>Оценка учебных достижений - 2</a:t>
            </a:r>
          </a:p>
          <a:p>
            <a:r>
              <a:rPr lang="ru-RU" sz="2400" b="1" dirty="0" smtClean="0">
                <a:solidFill>
                  <a:srgbClr val="FF0000"/>
                </a:solidFill>
              </a:rPr>
              <a:t>НОО - 12      </a:t>
            </a:r>
          </a:p>
          <a:p>
            <a:r>
              <a:rPr lang="ru-RU" sz="2400" b="1" dirty="0" smtClean="0">
                <a:solidFill>
                  <a:srgbClr val="FF0000"/>
                </a:solidFill>
              </a:rPr>
              <a:t>ООО  - 36     </a:t>
            </a:r>
          </a:p>
          <a:p>
            <a:r>
              <a:rPr lang="ru-RU" sz="2400" b="1" dirty="0" smtClean="0">
                <a:solidFill>
                  <a:srgbClr val="FF0000"/>
                </a:solidFill>
              </a:rPr>
              <a:t>СОО - 2   </a:t>
            </a:r>
          </a:p>
          <a:p>
            <a:r>
              <a:rPr lang="ru-RU" sz="2400" b="1" dirty="0" smtClean="0">
                <a:solidFill>
                  <a:srgbClr val="FF0000"/>
                </a:solidFill>
              </a:rPr>
              <a:t>ОБЩЕЕ - 4</a:t>
            </a:r>
          </a:p>
        </p:txBody>
      </p:sp>
    </p:spTree>
    <p:extLst>
      <p:ext uri="{BB962C8B-B14F-4D97-AF65-F5344CB8AC3E}">
        <p14:creationId xmlns:p14="http://schemas.microsoft.com/office/powerpoint/2010/main" val="1727951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Рекордсмены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5400" dirty="0" smtClean="0"/>
              <a:t>Федорова Оксана Сергеевна - 4</a:t>
            </a:r>
          </a:p>
          <a:p>
            <a:r>
              <a:rPr lang="ru-RU" sz="5400" dirty="0" smtClean="0"/>
              <a:t>Трошкина Татьяна Николаевна - 3</a:t>
            </a:r>
          </a:p>
          <a:p>
            <a:r>
              <a:rPr lang="ru-RU" sz="5400" dirty="0" err="1" smtClean="0"/>
              <a:t>Лятифова</a:t>
            </a:r>
            <a:r>
              <a:rPr lang="ru-RU" sz="5400" dirty="0" smtClean="0"/>
              <a:t> Ольга Геннадьевна - 2</a:t>
            </a:r>
          </a:p>
        </p:txBody>
      </p:sp>
    </p:spTree>
    <p:extLst>
      <p:ext uri="{BB962C8B-B14F-4D97-AF65-F5344CB8AC3E}">
        <p14:creationId xmlns:p14="http://schemas.microsoft.com/office/powerpoint/2010/main" val="3564801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3568" y="365125"/>
            <a:ext cx="11953102" cy="2608734"/>
          </a:xfrm>
        </p:spPr>
        <p:txBody>
          <a:bodyPr>
            <a:normAutofit fontScale="90000"/>
          </a:bodyPr>
          <a:lstStyle/>
          <a:p>
            <a:r>
              <a:rPr lang="ru-RU" dirty="0"/>
              <a:t>ДПП ПК «</a:t>
            </a:r>
            <a:r>
              <a:rPr lang="ru-RU" b="1" dirty="0">
                <a:solidFill>
                  <a:srgbClr val="0070C0"/>
                </a:solidFill>
              </a:rPr>
              <a:t>Особенности методики преподавания раздела математики «Вероятность и статистика» в рамках реализации обновленных ФГОС ОО</a:t>
            </a:r>
            <a:r>
              <a:rPr lang="ru-RU" dirty="0"/>
              <a:t>», 36 часов </a:t>
            </a:r>
            <a:r>
              <a:rPr lang="ru-RU" b="1" u="sng" dirty="0"/>
              <a:t>с 05.12.2024 по 16.12.2024</a:t>
            </a:r>
            <a:r>
              <a:rPr lang="ru-RU" dirty="0"/>
              <a:t> </a:t>
            </a:r>
            <a:r>
              <a:rPr lang="ru-RU" dirty="0" smtClean="0"/>
              <a:t> очно </a:t>
            </a:r>
            <a:r>
              <a:rPr lang="ru-RU" sz="3600" i="1" dirty="0" smtClean="0"/>
              <a:t>для учителей </a:t>
            </a:r>
            <a:r>
              <a:rPr lang="ru-RU" sz="3600" i="1" dirty="0"/>
              <a:t>математики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08605" y="3097427"/>
            <a:ext cx="6485237" cy="2108887"/>
          </a:xfrm>
        </p:spPr>
        <p:txBody>
          <a:bodyPr>
            <a:normAutofit/>
          </a:bodyPr>
          <a:lstStyle/>
          <a:p>
            <a:r>
              <a:rPr lang="ru-RU" b="1" dirty="0" smtClean="0"/>
              <a:t>Евдокимова Маргарита Михайловна</a:t>
            </a:r>
            <a:endParaRPr lang="ru-RU" dirty="0"/>
          </a:p>
          <a:p>
            <a:r>
              <a:rPr lang="ru-RU" b="1" dirty="0" err="1" smtClean="0"/>
              <a:t>Пятчина</a:t>
            </a:r>
            <a:r>
              <a:rPr lang="ru-RU" b="1" dirty="0" smtClean="0"/>
              <a:t> Анастасия Геннадьевна</a:t>
            </a:r>
            <a:endParaRPr lang="ru-RU" dirty="0"/>
          </a:p>
          <a:p>
            <a:r>
              <a:rPr lang="ru-RU" b="1" dirty="0" smtClean="0"/>
              <a:t>Сенькова Наталья Викторовна</a:t>
            </a:r>
            <a:endParaRPr lang="ru-RU" dirty="0"/>
          </a:p>
          <a:p>
            <a:r>
              <a:rPr lang="ru-RU" b="1" dirty="0" smtClean="0"/>
              <a:t>Федорова Оксана Сергеевна</a:t>
            </a:r>
            <a:endParaRPr lang="ru-RU" dirty="0"/>
          </a:p>
          <a:p>
            <a:endParaRPr lang="ru-RU" dirty="0"/>
          </a:p>
        </p:txBody>
      </p:sp>
      <p:pic>
        <p:nvPicPr>
          <p:cNvPr id="2050" name="Picture 2" descr="https://avatars.mds.yandex.net/i?id=7bdcb95b1c4059138294981ab345cbc9aa487e20-5383087-images-thumbs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568" y="2973859"/>
            <a:ext cx="4572000" cy="1824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avatars.mds.yandex.net/i?id=a7acbf642dd100e12c4fc358ca419d179a3c83f0-10576886-images-thumbs&amp;n=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4819" y="4905762"/>
            <a:ext cx="1673225" cy="1525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2209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43709751"/>
              </p:ext>
            </p:extLst>
          </p:nvPr>
        </p:nvGraphicFramePr>
        <p:xfrm>
          <a:off x="6454818" y="3080949"/>
          <a:ext cx="5045204" cy="336499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045204"/>
              </a:tblGrid>
              <a:tr h="3185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err="1">
                          <a:solidFill>
                            <a:srgbClr val="7030A0"/>
                          </a:solidFill>
                          <a:effectLst/>
                        </a:rPr>
                        <a:t>Гензе</a:t>
                      </a:r>
                      <a:r>
                        <a:rPr lang="ru-RU" sz="2400" dirty="0">
                          <a:solidFill>
                            <a:srgbClr val="7030A0"/>
                          </a:solidFill>
                          <a:effectLst/>
                        </a:rPr>
                        <a:t> Жанна Анатольевна</a:t>
                      </a:r>
                      <a:endParaRPr lang="ru-RU" sz="24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185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7030A0"/>
                          </a:solidFill>
                          <a:effectLst/>
                        </a:rPr>
                        <a:t>Жигунова Ольга Александровна</a:t>
                      </a:r>
                      <a:endParaRPr lang="ru-RU" sz="24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185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err="1">
                          <a:solidFill>
                            <a:srgbClr val="7030A0"/>
                          </a:solidFill>
                          <a:effectLst/>
                        </a:rPr>
                        <a:t>Киячко</a:t>
                      </a:r>
                      <a:r>
                        <a:rPr lang="ru-RU" sz="2400" dirty="0">
                          <a:solidFill>
                            <a:srgbClr val="7030A0"/>
                          </a:solidFill>
                          <a:effectLst/>
                        </a:rPr>
                        <a:t> Оксана Юрьевна</a:t>
                      </a:r>
                      <a:endParaRPr lang="ru-RU" sz="24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185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err="1">
                          <a:solidFill>
                            <a:srgbClr val="7030A0"/>
                          </a:solidFill>
                          <a:effectLst/>
                        </a:rPr>
                        <a:t>Латунова</a:t>
                      </a:r>
                      <a:r>
                        <a:rPr lang="ru-RU" sz="2400" dirty="0">
                          <a:solidFill>
                            <a:srgbClr val="7030A0"/>
                          </a:solidFill>
                          <a:effectLst/>
                        </a:rPr>
                        <a:t> Алена Викторовна</a:t>
                      </a:r>
                      <a:endParaRPr lang="ru-RU" sz="24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185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err="1">
                          <a:solidFill>
                            <a:srgbClr val="7030A0"/>
                          </a:solidFill>
                          <a:effectLst/>
                        </a:rPr>
                        <a:t>Марочкина</a:t>
                      </a:r>
                      <a:r>
                        <a:rPr lang="ru-RU" sz="2400" dirty="0">
                          <a:solidFill>
                            <a:srgbClr val="7030A0"/>
                          </a:solidFill>
                          <a:effectLst/>
                        </a:rPr>
                        <a:t> Наталья Анатольевна</a:t>
                      </a:r>
                      <a:endParaRPr lang="ru-RU" sz="24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185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7030A0"/>
                          </a:solidFill>
                          <a:effectLst/>
                        </a:rPr>
                        <a:t>Распутина Татьяна Владимировна</a:t>
                      </a:r>
                      <a:endParaRPr lang="ru-RU" sz="24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185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7030A0"/>
                          </a:solidFill>
                          <a:effectLst/>
                        </a:rPr>
                        <a:t>Топоркова Ирина Викторовна</a:t>
                      </a:r>
                      <a:endParaRPr lang="ru-RU" sz="24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185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err="1">
                          <a:solidFill>
                            <a:srgbClr val="7030A0"/>
                          </a:solidFill>
                          <a:effectLst/>
                        </a:rPr>
                        <a:t>Шиверских</a:t>
                      </a:r>
                      <a:r>
                        <a:rPr lang="ru-RU" sz="2400" dirty="0">
                          <a:solidFill>
                            <a:srgbClr val="7030A0"/>
                          </a:solidFill>
                          <a:effectLst/>
                        </a:rPr>
                        <a:t> Светлана Владимировна</a:t>
                      </a:r>
                      <a:endParaRPr lang="ru-RU" sz="24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92359" y="54137"/>
            <a:ext cx="11495987" cy="2215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ДИСТАНЦИОННЫЕ КУРСЫ повышения квалификации на безвозмездной основе </a:t>
            </a:r>
            <a:b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(за счет Института системно-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деятельностной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педагогики) по программе</a:t>
            </a:r>
            <a:b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«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Особенности начальной углубленной подготовки по математике в условиях реализации ФГОС НОО (на примере непрерывного курса математического развития «Учусь учиться» Л. Г.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Петерсон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)», </a:t>
            </a:r>
            <a:b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72 часа </a:t>
            </a:r>
            <a:r>
              <a:rPr kumimoji="0" lang="ru-RU" sz="18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07.11.2024 по 27.12.2024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(второй поток) учителей начальных классов: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52574">
            <a:off x="497386" y="4236857"/>
            <a:ext cx="3110916" cy="2262001"/>
          </a:xfrm>
          <a:prstGeom prst="rect">
            <a:avLst/>
          </a:prstGeom>
        </p:spPr>
      </p:pic>
      <p:pic>
        <p:nvPicPr>
          <p:cNvPr id="1026" name="Picture 2" descr="https://avatars.mds.yandex.net/i?id=422a61dc8c841cb09ece7c2ffa0c45f5bf2aca0ea4d3d8b1-11932700-images-thumbs&amp;n=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029" y="2371197"/>
            <a:ext cx="5339062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2222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3611" y="365125"/>
            <a:ext cx="11738919" cy="1966183"/>
          </a:xfrm>
        </p:spPr>
        <p:txBody>
          <a:bodyPr>
            <a:normAutofit/>
          </a:bodyPr>
          <a:lstStyle/>
          <a:p>
            <a:r>
              <a:rPr lang="ru-RU" b="1" dirty="0"/>
              <a:t> </a:t>
            </a:r>
            <a:r>
              <a:rPr lang="ru-RU" b="1" dirty="0">
                <a:solidFill>
                  <a:srgbClr val="002060"/>
                </a:solidFill>
              </a:rPr>
              <a:t>АНО ДПО </a:t>
            </a:r>
            <a:r>
              <a:rPr lang="ru-RU" b="1" dirty="0" smtClean="0">
                <a:solidFill>
                  <a:srgbClr val="002060"/>
                </a:solidFill>
              </a:rPr>
              <a:t>«Межрегиональный </a:t>
            </a:r>
            <a:r>
              <a:rPr lang="ru-RU" b="1" dirty="0">
                <a:solidFill>
                  <a:srgbClr val="002060"/>
                </a:solidFill>
              </a:rPr>
              <a:t>институт повышения квалификации и профессиональной </a:t>
            </a:r>
            <a:r>
              <a:rPr lang="ru-RU" b="1" dirty="0" smtClean="0">
                <a:solidFill>
                  <a:srgbClr val="002060"/>
                </a:solidFill>
              </a:rPr>
              <a:t>переподготовки» (г. Кемерово)  </a:t>
            </a:r>
            <a:r>
              <a:rPr lang="ru-RU" b="1" dirty="0" smtClean="0">
                <a:solidFill>
                  <a:srgbClr val="FF0000"/>
                </a:solidFill>
              </a:rPr>
              <a:t>10 - 24.12.2024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397211"/>
            <a:ext cx="10515600" cy="3779752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0146307"/>
              </p:ext>
            </p:extLst>
          </p:nvPr>
        </p:nvGraphicFramePr>
        <p:xfrm>
          <a:off x="477795" y="2397211"/>
          <a:ext cx="5461686" cy="33013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461686"/>
              </a:tblGrid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3600" b="1" u="none" strike="noStrike" dirty="0">
                          <a:effectLst/>
                        </a:rPr>
                        <a:t>Сопровождение детей-инвалидов и лиц с ограниченными возможностями здоровья в образовательной </a:t>
                      </a:r>
                      <a:r>
                        <a:rPr lang="ru-RU" sz="3600" b="1" u="none" strike="noStrike" dirty="0" smtClean="0">
                          <a:effectLst/>
                        </a:rPr>
                        <a:t>организации, 72 часа</a:t>
                      </a:r>
                      <a:endParaRPr lang="ru-RU" sz="36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1569456"/>
              </p:ext>
            </p:extLst>
          </p:nvPr>
        </p:nvGraphicFramePr>
        <p:xfrm>
          <a:off x="6516130" y="2465967"/>
          <a:ext cx="5486400" cy="29718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486400"/>
              </a:tblGrid>
              <a:tr h="495300"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u="none" strike="noStrike" dirty="0" err="1">
                          <a:solidFill>
                            <a:srgbClr val="7030A0"/>
                          </a:solidFill>
                          <a:effectLst/>
                        </a:rPr>
                        <a:t>Леденцова</a:t>
                      </a:r>
                      <a:r>
                        <a:rPr lang="ru-RU" sz="2800" u="none" strike="noStrike" dirty="0">
                          <a:solidFill>
                            <a:srgbClr val="7030A0"/>
                          </a:solidFill>
                          <a:effectLst/>
                        </a:rPr>
                        <a:t> Лариса Викторовна</a:t>
                      </a:r>
                      <a:endParaRPr lang="ru-RU" sz="2800" b="0" i="0" u="none" strike="noStrike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495300"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u="none" strike="noStrike" dirty="0" err="1">
                          <a:solidFill>
                            <a:srgbClr val="7030A0"/>
                          </a:solidFill>
                          <a:effectLst/>
                        </a:rPr>
                        <a:t>Гензе</a:t>
                      </a:r>
                      <a:r>
                        <a:rPr lang="ru-RU" sz="2800" u="none" strike="noStrike" dirty="0">
                          <a:solidFill>
                            <a:srgbClr val="7030A0"/>
                          </a:solidFill>
                          <a:effectLst/>
                        </a:rPr>
                        <a:t> Жанна Анатольевна</a:t>
                      </a:r>
                      <a:endParaRPr lang="ru-RU" sz="2800" b="0" i="0" u="none" strike="noStrike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495300"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u="none" strike="noStrike" dirty="0">
                          <a:solidFill>
                            <a:srgbClr val="7030A0"/>
                          </a:solidFill>
                          <a:effectLst/>
                        </a:rPr>
                        <a:t>Жигунова Ольга Александровна</a:t>
                      </a:r>
                      <a:endParaRPr lang="ru-RU" sz="2800" b="0" i="0" u="none" strike="noStrike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495300"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u="none" strike="noStrike" dirty="0">
                          <a:solidFill>
                            <a:srgbClr val="7030A0"/>
                          </a:solidFill>
                          <a:effectLst/>
                        </a:rPr>
                        <a:t>Машкова Алена Александровна</a:t>
                      </a:r>
                      <a:endParaRPr lang="ru-RU" sz="2800" b="0" i="0" u="none" strike="noStrike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495300"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u="none" strike="noStrike" dirty="0">
                          <a:solidFill>
                            <a:srgbClr val="7030A0"/>
                          </a:solidFill>
                          <a:effectLst/>
                        </a:rPr>
                        <a:t>Ян Елена Юрьевна</a:t>
                      </a:r>
                      <a:endParaRPr lang="ru-RU" sz="2800" b="0" i="0" u="none" strike="noStrike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495300"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u="none" strike="noStrike" dirty="0" err="1">
                          <a:solidFill>
                            <a:srgbClr val="7030A0"/>
                          </a:solidFill>
                          <a:effectLst/>
                        </a:rPr>
                        <a:t>Смолягина</a:t>
                      </a:r>
                      <a:r>
                        <a:rPr lang="ru-RU" sz="2800" u="none" strike="noStrike" dirty="0">
                          <a:solidFill>
                            <a:srgbClr val="7030A0"/>
                          </a:solidFill>
                          <a:effectLst/>
                        </a:rPr>
                        <a:t> Татьяна Дмитриевна</a:t>
                      </a:r>
                      <a:endParaRPr lang="ru-RU" sz="2800" b="0" i="0" u="none" strike="noStrike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14423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131378" cy="1644907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63 </a:t>
            </a:r>
            <a:r>
              <a:rPr lang="ru-RU" b="1" dirty="0" smtClean="0"/>
              <a:t>педагога прошли обучение, </a:t>
            </a:r>
            <a:r>
              <a:rPr lang="ru-RU" b="1" smtClean="0"/>
              <a:t>4 курса.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51 педагог изучили по 2 программы, 11 – по одной. </a:t>
            </a:r>
            <a:r>
              <a:rPr lang="ru-RU" b="1" dirty="0" smtClean="0">
                <a:solidFill>
                  <a:srgbClr val="FF0000"/>
                </a:solidFill>
              </a:rPr>
              <a:t>113 удостоверений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8194" name="Picture 2" descr="Picture background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3688" y="2554343"/>
            <a:ext cx="9317736" cy="3178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1238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ru-RU" dirty="0"/>
              <a:t>Конструирование интерактивного образовательного пространства средствами российских цифровых инструментов </a:t>
            </a:r>
            <a:r>
              <a:rPr lang="ru-RU" dirty="0" smtClean="0"/>
              <a:t>– </a:t>
            </a:r>
            <a:r>
              <a:rPr lang="ru-RU" sz="3200" b="1" dirty="0" smtClean="0"/>
              <a:t>15 педагогов</a:t>
            </a:r>
            <a:r>
              <a:rPr lang="ru-RU" dirty="0" smtClean="0"/>
              <a:t>, 36 часов</a:t>
            </a:r>
          </a:p>
          <a:p>
            <a:pPr lvl="0"/>
            <a:r>
              <a:rPr lang="ru-RU" dirty="0" err="1" smtClean="0"/>
              <a:t>Буллинг</a:t>
            </a:r>
            <a:r>
              <a:rPr lang="ru-RU" dirty="0" smtClean="0"/>
              <a:t> </a:t>
            </a:r>
            <a:r>
              <a:rPr lang="ru-RU" dirty="0"/>
              <a:t>в школе: вызов учителям. Принципы и практики прекращения и предотвращения травли в образовательной </a:t>
            </a:r>
            <a:r>
              <a:rPr lang="ru-RU" dirty="0" smtClean="0"/>
              <a:t>среде -  </a:t>
            </a:r>
            <a:r>
              <a:rPr lang="ru-RU" sz="3200" b="1" dirty="0" smtClean="0"/>
              <a:t>28 педагогов</a:t>
            </a:r>
            <a:r>
              <a:rPr lang="ru-RU" dirty="0" smtClean="0"/>
              <a:t>, 72 часа</a:t>
            </a:r>
          </a:p>
          <a:p>
            <a:pPr lvl="0"/>
            <a:r>
              <a:rPr lang="ru-RU" dirty="0" smtClean="0"/>
              <a:t>Методы </a:t>
            </a:r>
            <a:r>
              <a:rPr lang="ru-RU" dirty="0"/>
              <a:t>и приёмы поддержания мотивации подростков - </a:t>
            </a:r>
            <a:r>
              <a:rPr lang="ru-RU" sz="3200" b="1" dirty="0" smtClean="0"/>
              <a:t>33 педагога</a:t>
            </a:r>
            <a:r>
              <a:rPr lang="ru-RU" dirty="0" smtClean="0"/>
              <a:t>, 72 часа</a:t>
            </a:r>
          </a:p>
          <a:p>
            <a:pPr lvl="0"/>
            <a:r>
              <a:rPr lang="ru-RU" dirty="0" err="1" smtClean="0"/>
              <a:t>Нейросети</a:t>
            </a:r>
            <a:r>
              <a:rPr lang="ru-RU" dirty="0" smtClean="0"/>
              <a:t> </a:t>
            </a:r>
            <a:r>
              <a:rPr lang="ru-RU" dirty="0"/>
              <a:t>для педагога: от теории к практике </a:t>
            </a:r>
            <a:r>
              <a:rPr lang="ru-RU" dirty="0" smtClean="0"/>
              <a:t>– </a:t>
            </a:r>
            <a:r>
              <a:rPr lang="ru-RU" sz="3200" b="1" dirty="0" smtClean="0"/>
              <a:t>39 педагогов</a:t>
            </a:r>
            <a:r>
              <a:rPr lang="ru-RU" dirty="0" smtClean="0"/>
              <a:t>, 24 часа</a:t>
            </a:r>
          </a:p>
          <a:p>
            <a:pPr lv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56374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402336"/>
            <a:ext cx="4953000" cy="5774627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Учителя словесности – </a:t>
            </a:r>
            <a:r>
              <a:rPr lang="ru-RU" sz="3600" b="1" dirty="0" smtClean="0"/>
              <a:t>8</a:t>
            </a:r>
            <a:r>
              <a:rPr lang="ru-RU" dirty="0" smtClean="0"/>
              <a:t> (100%),  3 темы</a:t>
            </a:r>
          </a:p>
          <a:p>
            <a:pPr marL="0" lvl="0" indent="0">
              <a:buNone/>
            </a:pPr>
            <a:r>
              <a:rPr lang="ru-RU" b="1" dirty="0" err="1" smtClean="0">
                <a:solidFill>
                  <a:srgbClr val="FF0000"/>
                </a:solidFill>
              </a:rPr>
              <a:t>Буллинг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smtClean="0"/>
              <a:t>в школе: вызов учителям. Принципы и практики прекращения и предотвращения травли в образовательной среде -  2 педагога</a:t>
            </a:r>
          </a:p>
          <a:p>
            <a:pPr marL="0" lvl="0" indent="0">
              <a:buNone/>
            </a:pPr>
            <a:r>
              <a:rPr lang="ru-RU" dirty="0" smtClean="0"/>
              <a:t>Методы и приёмы поддержания </a:t>
            </a:r>
            <a:r>
              <a:rPr lang="ru-RU" b="1" dirty="0" smtClean="0">
                <a:solidFill>
                  <a:srgbClr val="7030A0"/>
                </a:solidFill>
              </a:rPr>
              <a:t>мотивации</a:t>
            </a:r>
            <a:r>
              <a:rPr lang="ru-RU" dirty="0" smtClean="0"/>
              <a:t> подростков - 7  педагогов</a:t>
            </a:r>
          </a:p>
          <a:p>
            <a:pPr marL="0" lvl="0" indent="0">
              <a:buNone/>
            </a:pPr>
            <a:r>
              <a:rPr lang="ru-RU" b="1" dirty="0" err="1" smtClean="0">
                <a:solidFill>
                  <a:schemeClr val="accent4">
                    <a:lumMod val="75000"/>
                  </a:schemeClr>
                </a:solidFill>
              </a:rPr>
              <a:t>Нейросети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dirty="0" smtClean="0"/>
              <a:t>для педагога: от теории к практике – 7 педагогов</a:t>
            </a:r>
          </a:p>
          <a:p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6245352" y="402336"/>
            <a:ext cx="4953000" cy="577462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МИФ – </a:t>
            </a:r>
            <a:r>
              <a:rPr lang="ru-RU" sz="3900" b="1" dirty="0" smtClean="0"/>
              <a:t>9</a:t>
            </a:r>
            <a:r>
              <a:rPr lang="ru-RU" dirty="0" smtClean="0"/>
              <a:t> (90%), 4 темы</a:t>
            </a:r>
          </a:p>
          <a:p>
            <a:pPr marL="0" lvl="0" indent="0">
              <a:buNone/>
            </a:pPr>
            <a:r>
              <a:rPr lang="ru-RU" b="1" dirty="0" err="1" smtClean="0">
                <a:solidFill>
                  <a:srgbClr val="FF0000"/>
                </a:solidFill>
              </a:rPr>
              <a:t>Буллинг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smtClean="0"/>
              <a:t>в школе: вызов учителям. Принципы и практики прекращения и предотвращения травли в образовательной среде -  1 педагог</a:t>
            </a:r>
          </a:p>
          <a:p>
            <a:pPr marL="0" lvl="0" indent="0">
              <a:buNone/>
            </a:pPr>
            <a:r>
              <a:rPr lang="ru-RU" dirty="0" smtClean="0"/>
              <a:t>Методы и приёмы поддержания </a:t>
            </a:r>
            <a:r>
              <a:rPr lang="ru-RU" b="1" dirty="0" smtClean="0">
                <a:solidFill>
                  <a:srgbClr val="7030A0"/>
                </a:solidFill>
              </a:rPr>
              <a:t>мотивации</a:t>
            </a:r>
            <a:r>
              <a:rPr lang="ru-RU" dirty="0" smtClean="0"/>
              <a:t> подростков - 7  педагогов</a:t>
            </a:r>
          </a:p>
          <a:p>
            <a:pPr marL="0" lvl="0" indent="0">
              <a:buNone/>
            </a:pPr>
            <a:r>
              <a:rPr lang="ru-RU" b="1" dirty="0" err="1" smtClean="0">
                <a:solidFill>
                  <a:schemeClr val="accent4">
                    <a:lumMod val="75000"/>
                  </a:schemeClr>
                </a:solidFill>
              </a:rPr>
              <a:t>Нейросети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dirty="0" smtClean="0"/>
              <a:t>для педагога: от теории к практике – 7 педагогов</a:t>
            </a:r>
          </a:p>
          <a:p>
            <a:pPr marL="0" lvl="0" indent="0">
              <a:buNone/>
            </a:pPr>
            <a:r>
              <a:rPr lang="ru-RU" dirty="0" smtClean="0"/>
              <a:t>Конструирование интерактивного </a:t>
            </a:r>
            <a:r>
              <a:rPr lang="ru-RU" b="1" dirty="0" smtClean="0"/>
              <a:t>образовательного пространства </a:t>
            </a:r>
            <a:r>
              <a:rPr lang="ru-RU" dirty="0" smtClean="0"/>
              <a:t>средствами российских цифровых инструментов – 1 педагог</a:t>
            </a: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3468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708" y="365125"/>
            <a:ext cx="11878962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>
                <a:solidFill>
                  <a:srgbClr val="002060"/>
                </a:solidFill>
              </a:rPr>
              <a:t>Федеральный закон N 273-ФЗ от 29 декабря 2012 года</a:t>
            </a:r>
            <a:r>
              <a:rPr lang="ru-RU" dirty="0">
                <a:solidFill>
                  <a:srgbClr val="002060"/>
                </a:solidFill>
              </a:rPr>
              <a:t/>
            </a:r>
            <a:br>
              <a:rPr lang="ru-RU" dirty="0">
                <a:solidFill>
                  <a:srgbClr val="002060"/>
                </a:solidFill>
              </a:rPr>
            </a:br>
            <a:r>
              <a:rPr lang="ru-RU" b="1" i="1" dirty="0" smtClean="0">
                <a:solidFill>
                  <a:srgbClr val="002060"/>
                </a:solidFill>
              </a:rPr>
              <a:t>«Об </a:t>
            </a:r>
            <a:r>
              <a:rPr lang="ru-RU" b="1" i="1" dirty="0">
                <a:solidFill>
                  <a:srgbClr val="002060"/>
                </a:solidFill>
              </a:rPr>
              <a:t>образовании в Российской </a:t>
            </a:r>
            <a:r>
              <a:rPr lang="ru-RU" b="1" i="1" dirty="0" smtClean="0">
                <a:solidFill>
                  <a:srgbClr val="002060"/>
                </a:solidFill>
              </a:rPr>
              <a:t>Федерации»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924296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b="1" dirty="0">
                <a:solidFill>
                  <a:srgbClr val="FF0000"/>
                </a:solidFill>
              </a:rPr>
              <a:t>Статья 47. </a:t>
            </a:r>
            <a:r>
              <a:rPr lang="ru-RU" dirty="0"/>
              <a:t>Правовой статус педагогических работников. Права и свободы педагогических работников, гарантии их реализации</a:t>
            </a:r>
          </a:p>
          <a:p>
            <a:pPr marL="0" indent="0">
              <a:buNone/>
            </a:pPr>
            <a:r>
              <a:rPr lang="ru-RU" dirty="0" smtClean="0"/>
              <a:t>5</a:t>
            </a:r>
            <a:r>
              <a:rPr lang="ru-RU" dirty="0"/>
              <a:t>. </a:t>
            </a:r>
            <a:r>
              <a:rPr lang="ru-RU" u="sng" dirty="0"/>
              <a:t>Педагогические работники имеют </a:t>
            </a:r>
            <a:r>
              <a:rPr lang="ru-RU" dirty="0"/>
              <a:t>следующие трудовые </a:t>
            </a:r>
            <a:r>
              <a:rPr lang="ru-RU" u="sng" dirty="0"/>
              <a:t>права</a:t>
            </a:r>
            <a:r>
              <a:rPr lang="ru-RU" dirty="0"/>
              <a:t> и </a:t>
            </a:r>
            <a:r>
              <a:rPr lang="ru-RU" dirty="0" smtClean="0"/>
              <a:t>социальные </a:t>
            </a:r>
            <a:r>
              <a:rPr lang="ru-RU" dirty="0"/>
              <a:t>гарантии:</a:t>
            </a:r>
          </a:p>
          <a:p>
            <a:pPr marL="0" indent="0">
              <a:buNone/>
            </a:pPr>
            <a:r>
              <a:rPr lang="ru-RU" dirty="0" smtClean="0"/>
              <a:t>                2</a:t>
            </a:r>
            <a:r>
              <a:rPr lang="ru-RU" dirty="0"/>
              <a:t>) </a:t>
            </a:r>
            <a:r>
              <a:rPr lang="ru-RU" b="1" i="1" dirty="0">
                <a:solidFill>
                  <a:srgbClr val="002060"/>
                </a:solidFill>
              </a:rPr>
              <a:t>право на дополнительное профессиональное образование </a:t>
            </a:r>
            <a:r>
              <a:rPr lang="ru-RU" b="1" i="1" dirty="0" smtClean="0">
                <a:solidFill>
                  <a:srgbClr val="002060"/>
                </a:solidFill>
              </a:rPr>
              <a:t>по</a:t>
            </a:r>
          </a:p>
          <a:p>
            <a:pPr marL="0" indent="0">
              <a:buNone/>
            </a:pPr>
            <a:r>
              <a:rPr lang="ru-RU" b="1" i="1" dirty="0" smtClean="0">
                <a:solidFill>
                  <a:srgbClr val="002060"/>
                </a:solidFill>
              </a:rPr>
              <a:t>профилю </a:t>
            </a:r>
            <a:r>
              <a:rPr lang="ru-RU" b="1" i="1" dirty="0">
                <a:solidFill>
                  <a:srgbClr val="002060"/>
                </a:solidFill>
              </a:rPr>
              <a:t>педагогической деятельности не реже чем один раз в три года</a:t>
            </a:r>
            <a:r>
              <a:rPr lang="ru-RU" dirty="0"/>
              <a:t>;</a:t>
            </a:r>
          </a:p>
          <a:p>
            <a:pPr marL="0" indent="0">
              <a:buNone/>
            </a:pPr>
            <a:r>
              <a:rPr lang="ru-RU" b="1" dirty="0">
                <a:solidFill>
                  <a:srgbClr val="FF0000"/>
                </a:solidFill>
              </a:rPr>
              <a:t>Статья 48. </a:t>
            </a:r>
            <a:r>
              <a:rPr lang="ru-RU" dirty="0"/>
              <a:t>Обязанности и ответственность педагогических работников</a:t>
            </a:r>
          </a:p>
          <a:p>
            <a:pPr marL="0" indent="0">
              <a:buNone/>
            </a:pPr>
            <a:r>
              <a:rPr lang="ru-RU" dirty="0"/>
              <a:t>1. </a:t>
            </a:r>
            <a:r>
              <a:rPr lang="ru-RU" u="sng" dirty="0"/>
              <a:t>Педагогические работники обязаны</a:t>
            </a:r>
            <a:r>
              <a:rPr lang="ru-RU" dirty="0"/>
              <a:t>:</a:t>
            </a:r>
          </a:p>
          <a:p>
            <a:pPr marL="0" indent="0">
              <a:buNone/>
            </a:pPr>
            <a:r>
              <a:rPr lang="ru-RU" dirty="0" smtClean="0"/>
              <a:t>             1</a:t>
            </a:r>
            <a:r>
              <a:rPr lang="ru-RU" dirty="0"/>
              <a:t>) осуществлять свою деятельность на высоком профессиональном уровне, обеспечивать в полном объеме реализацию преподаваемых учебных предмета, курса, дисциплины (модуля) в соответствии с утвержденной рабочей программой;</a:t>
            </a:r>
          </a:p>
          <a:p>
            <a:pPr marL="0" indent="0">
              <a:buNone/>
            </a:pPr>
            <a:r>
              <a:rPr lang="ru-RU" dirty="0" smtClean="0"/>
              <a:t>             7</a:t>
            </a:r>
            <a:r>
              <a:rPr lang="ru-RU" dirty="0"/>
              <a:t>) </a:t>
            </a:r>
            <a:r>
              <a:rPr lang="ru-RU" b="1" i="1" dirty="0">
                <a:solidFill>
                  <a:srgbClr val="002060"/>
                </a:solidFill>
              </a:rPr>
              <a:t>систематически повышать свой профессиональный уровень</a:t>
            </a:r>
            <a:r>
              <a:rPr lang="ru-RU" dirty="0"/>
              <a:t>;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75513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402336"/>
            <a:ext cx="4953000" cy="5774627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Учителя начальных классов – </a:t>
            </a:r>
            <a:r>
              <a:rPr lang="ru-RU" sz="3900" b="1" dirty="0" smtClean="0"/>
              <a:t>14</a:t>
            </a:r>
            <a:r>
              <a:rPr lang="ru-RU" dirty="0" smtClean="0"/>
              <a:t> (100%), 4 темы</a:t>
            </a:r>
          </a:p>
          <a:p>
            <a:pPr marL="0" lvl="0" indent="0">
              <a:buNone/>
            </a:pPr>
            <a:r>
              <a:rPr lang="ru-RU" b="1" dirty="0" err="1" smtClean="0">
                <a:solidFill>
                  <a:srgbClr val="FF0000"/>
                </a:solidFill>
              </a:rPr>
              <a:t>Буллинг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smtClean="0"/>
              <a:t>в школе: вызов учителям. Принципы и практики прекращения и предотвращения травли в образовательной среде -  9 педагогов</a:t>
            </a:r>
          </a:p>
          <a:p>
            <a:pPr marL="0" lvl="0" indent="0">
              <a:buNone/>
            </a:pPr>
            <a:r>
              <a:rPr lang="ru-RU" dirty="0" smtClean="0"/>
              <a:t>Методы и приёмы поддержания </a:t>
            </a:r>
            <a:r>
              <a:rPr lang="ru-RU" b="1" dirty="0" smtClean="0">
                <a:solidFill>
                  <a:srgbClr val="7030A0"/>
                </a:solidFill>
              </a:rPr>
              <a:t>мотивации</a:t>
            </a:r>
            <a:r>
              <a:rPr lang="ru-RU" dirty="0" smtClean="0"/>
              <a:t> подростков - 1  педагог</a:t>
            </a:r>
          </a:p>
          <a:p>
            <a:pPr marL="0" lvl="0" indent="0">
              <a:buNone/>
            </a:pPr>
            <a:r>
              <a:rPr lang="ru-RU" b="1" dirty="0" err="1" smtClean="0">
                <a:solidFill>
                  <a:schemeClr val="accent4">
                    <a:lumMod val="75000"/>
                  </a:schemeClr>
                </a:solidFill>
              </a:rPr>
              <a:t>Нейросети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dirty="0" smtClean="0"/>
              <a:t>для педагога: от теории к практике – 8 педагогов</a:t>
            </a:r>
          </a:p>
          <a:p>
            <a:pPr marL="0" lvl="0" indent="0">
              <a:buNone/>
            </a:pPr>
            <a:r>
              <a:rPr lang="ru-RU" dirty="0" smtClean="0"/>
              <a:t>Конструирование интерактивного </a:t>
            </a:r>
            <a:r>
              <a:rPr lang="ru-RU" b="1" dirty="0" smtClean="0"/>
              <a:t>образовательного пространства </a:t>
            </a:r>
            <a:r>
              <a:rPr lang="ru-RU" dirty="0" smtClean="0"/>
              <a:t>средствами российских цифровых инструментов – 10 педагогов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6245352" y="402336"/>
            <a:ext cx="4953000" cy="577462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err="1" smtClean="0"/>
              <a:t>ЭПДиФК</a:t>
            </a:r>
            <a:r>
              <a:rPr lang="ru-RU" dirty="0" smtClean="0"/>
              <a:t> – </a:t>
            </a:r>
            <a:r>
              <a:rPr lang="ru-RU" sz="3900" b="1" dirty="0" smtClean="0"/>
              <a:t>7</a:t>
            </a:r>
            <a:r>
              <a:rPr lang="ru-RU" dirty="0" smtClean="0"/>
              <a:t> (88%), 4 темы</a:t>
            </a:r>
          </a:p>
          <a:p>
            <a:pPr marL="0" lvl="0" indent="0">
              <a:buNone/>
            </a:pPr>
            <a:r>
              <a:rPr lang="ru-RU" b="1" dirty="0" err="1" smtClean="0">
                <a:solidFill>
                  <a:srgbClr val="FF0000"/>
                </a:solidFill>
              </a:rPr>
              <a:t>Буллинг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smtClean="0"/>
              <a:t>в школе: вызов учителям. Принципы и практики прекращения и предотвращения травли в образовательной среде -  4 педагога</a:t>
            </a:r>
          </a:p>
          <a:p>
            <a:pPr marL="0" lvl="0" indent="0">
              <a:buNone/>
            </a:pPr>
            <a:r>
              <a:rPr lang="ru-RU" dirty="0" smtClean="0"/>
              <a:t>Методы и приёмы поддержания </a:t>
            </a:r>
            <a:r>
              <a:rPr lang="ru-RU" b="1" dirty="0" smtClean="0">
                <a:solidFill>
                  <a:srgbClr val="7030A0"/>
                </a:solidFill>
              </a:rPr>
              <a:t>мотивации</a:t>
            </a:r>
            <a:r>
              <a:rPr lang="ru-RU" dirty="0" smtClean="0"/>
              <a:t> подростков - 1  педагог</a:t>
            </a:r>
          </a:p>
          <a:p>
            <a:pPr marL="0" lvl="0" indent="0">
              <a:buNone/>
            </a:pPr>
            <a:r>
              <a:rPr lang="ru-RU" b="1" dirty="0" err="1" smtClean="0">
                <a:solidFill>
                  <a:schemeClr val="accent4">
                    <a:lumMod val="75000"/>
                  </a:schemeClr>
                </a:solidFill>
              </a:rPr>
              <a:t>Нейросети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dirty="0" smtClean="0"/>
              <a:t>для педагога: от теории к практике – 3 педагога </a:t>
            </a:r>
          </a:p>
          <a:p>
            <a:pPr marL="0" lvl="0" indent="0">
              <a:buNone/>
            </a:pPr>
            <a:r>
              <a:rPr lang="ru-RU" dirty="0" smtClean="0"/>
              <a:t>Конструирование интерактивного </a:t>
            </a:r>
            <a:r>
              <a:rPr lang="ru-RU" b="1" dirty="0" smtClean="0"/>
              <a:t>образовательного пространства </a:t>
            </a:r>
            <a:r>
              <a:rPr lang="ru-RU" dirty="0" smtClean="0"/>
              <a:t>средствами российских цифровых инструментов – 2 педагога</a:t>
            </a: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70446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402336"/>
            <a:ext cx="4953000" cy="5774627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Учителя иностранного языка – </a:t>
            </a:r>
            <a:r>
              <a:rPr lang="ru-RU" sz="3600" b="1" dirty="0" smtClean="0"/>
              <a:t>8</a:t>
            </a:r>
            <a:r>
              <a:rPr lang="ru-RU" dirty="0" smtClean="0"/>
              <a:t> (100%), 3 темы</a:t>
            </a:r>
          </a:p>
          <a:p>
            <a:pPr marL="0" lvl="0" indent="0">
              <a:buNone/>
            </a:pPr>
            <a:r>
              <a:rPr lang="ru-RU" b="1" dirty="0" err="1" smtClean="0">
                <a:solidFill>
                  <a:srgbClr val="FF0000"/>
                </a:solidFill>
              </a:rPr>
              <a:t>Буллинг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smtClean="0"/>
              <a:t>в школе: вызов учителям. Принципы и практики прекращения и предотвращения травли в образовательной среде -  1 педагог</a:t>
            </a:r>
          </a:p>
          <a:p>
            <a:pPr marL="0" lvl="0" indent="0">
              <a:buNone/>
            </a:pPr>
            <a:r>
              <a:rPr lang="ru-RU" dirty="0" smtClean="0"/>
              <a:t>Методы и приёмы поддержания </a:t>
            </a:r>
            <a:r>
              <a:rPr lang="ru-RU" b="1" dirty="0" smtClean="0">
                <a:solidFill>
                  <a:srgbClr val="7030A0"/>
                </a:solidFill>
              </a:rPr>
              <a:t>мотивации</a:t>
            </a:r>
            <a:r>
              <a:rPr lang="ru-RU" dirty="0" smtClean="0"/>
              <a:t> подростков - 7  педагогов</a:t>
            </a:r>
          </a:p>
          <a:p>
            <a:pPr marL="0" lvl="0" indent="0">
              <a:buNone/>
            </a:pPr>
            <a:r>
              <a:rPr lang="ru-RU" b="1" dirty="0" err="1" smtClean="0">
                <a:solidFill>
                  <a:schemeClr val="accent4">
                    <a:lumMod val="75000"/>
                  </a:schemeClr>
                </a:solidFill>
              </a:rPr>
              <a:t>Нейросети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dirty="0" smtClean="0"/>
              <a:t>для педагога: от теории к практике – 7 педагогов</a:t>
            </a:r>
          </a:p>
          <a:p>
            <a:pPr marL="0" indent="0">
              <a:buNone/>
            </a:pPr>
            <a:endParaRPr lang="ru-RU" dirty="0" smtClean="0"/>
          </a:p>
          <a:p>
            <a:endParaRPr lang="ru-RU" dirty="0"/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6245352" y="402336"/>
            <a:ext cx="4953000" cy="577462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err="1" smtClean="0"/>
              <a:t>ЕНиГД</a:t>
            </a:r>
            <a:r>
              <a:rPr lang="ru-RU" dirty="0" smtClean="0"/>
              <a:t> – </a:t>
            </a:r>
            <a:r>
              <a:rPr lang="ru-RU" sz="3900" b="1" dirty="0" smtClean="0"/>
              <a:t>10</a:t>
            </a:r>
            <a:r>
              <a:rPr lang="ru-RU" dirty="0" smtClean="0"/>
              <a:t> (100%), 4 темы</a:t>
            </a:r>
          </a:p>
          <a:p>
            <a:pPr marL="0" lvl="0" indent="0">
              <a:buNone/>
            </a:pPr>
            <a:r>
              <a:rPr lang="ru-RU" b="1" dirty="0" err="1" smtClean="0">
                <a:solidFill>
                  <a:srgbClr val="FF0000"/>
                </a:solidFill>
              </a:rPr>
              <a:t>Буллинг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smtClean="0"/>
              <a:t>в школе: вызов учителям. Принципы и практики прекращения и предотвращения травли в образовательной среде -  5 педагога</a:t>
            </a:r>
          </a:p>
          <a:p>
            <a:pPr marL="0" lvl="0" indent="0">
              <a:buNone/>
            </a:pPr>
            <a:r>
              <a:rPr lang="ru-RU" dirty="0" smtClean="0"/>
              <a:t>Методы и приёмы поддержания </a:t>
            </a:r>
            <a:r>
              <a:rPr lang="ru-RU" b="1" dirty="0" smtClean="0">
                <a:solidFill>
                  <a:srgbClr val="7030A0"/>
                </a:solidFill>
              </a:rPr>
              <a:t>мотивации</a:t>
            </a:r>
            <a:r>
              <a:rPr lang="ru-RU" dirty="0" smtClean="0"/>
              <a:t> подростков - 5  педагога</a:t>
            </a:r>
          </a:p>
          <a:p>
            <a:pPr marL="0" lvl="0" indent="0">
              <a:buNone/>
            </a:pPr>
            <a:r>
              <a:rPr lang="ru-RU" b="1" dirty="0" err="1" smtClean="0">
                <a:solidFill>
                  <a:schemeClr val="accent4">
                    <a:lumMod val="75000"/>
                  </a:schemeClr>
                </a:solidFill>
              </a:rPr>
              <a:t>Нейросети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dirty="0" smtClean="0"/>
              <a:t>для педагога: от теории к практике – 6 педагогов </a:t>
            </a:r>
          </a:p>
          <a:p>
            <a:pPr marL="0" lvl="0" indent="0">
              <a:buNone/>
            </a:pPr>
            <a:r>
              <a:rPr lang="ru-RU" dirty="0" smtClean="0"/>
              <a:t>Конструирование интерактивного </a:t>
            </a:r>
            <a:r>
              <a:rPr lang="ru-RU" b="1" dirty="0" smtClean="0"/>
              <a:t>образовательного пространства </a:t>
            </a:r>
            <a:r>
              <a:rPr lang="ru-RU" dirty="0" smtClean="0"/>
              <a:t>средствами российских цифровых инструментов – 2 педагога</a:t>
            </a: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72730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ОБЩИЙ ИТОГ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4400" dirty="0" smtClean="0">
                <a:solidFill>
                  <a:srgbClr val="002060"/>
                </a:solidFill>
              </a:rPr>
              <a:t>27 курсовых программ</a:t>
            </a:r>
          </a:p>
          <a:p>
            <a:r>
              <a:rPr lang="ru-RU" sz="4400" dirty="0" smtClean="0">
                <a:solidFill>
                  <a:srgbClr val="002060"/>
                </a:solidFill>
              </a:rPr>
              <a:t>229 удостоверений</a:t>
            </a:r>
          </a:p>
          <a:p>
            <a:r>
              <a:rPr lang="ru-RU" sz="4400" dirty="0" smtClean="0">
                <a:solidFill>
                  <a:srgbClr val="002060"/>
                </a:solidFill>
              </a:rPr>
              <a:t>66 педагогических работников </a:t>
            </a:r>
            <a:r>
              <a:rPr lang="ru-RU" sz="4400" dirty="0">
                <a:solidFill>
                  <a:srgbClr val="002060"/>
                </a:solidFill>
              </a:rPr>
              <a:t>– 86,8%</a:t>
            </a:r>
            <a:endParaRPr lang="ru-RU" sz="4400" dirty="0" smtClean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ru-RU" dirty="0" smtClean="0"/>
              <a:t>(заместители директора, учителя НОО, ООО, СОО, педагоги-психологи, учитель-логопед, социальные педагоги, ПДО)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86888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/>
              <a:t>Машкова А. А. - курсы по ОВЗ (Кемерово)</a:t>
            </a:r>
          </a:p>
          <a:p>
            <a:r>
              <a:rPr lang="ru-RU" dirty="0"/>
              <a:t>Топоркова И. В. - курсы </a:t>
            </a:r>
            <a:r>
              <a:rPr lang="ru-RU" dirty="0" err="1"/>
              <a:t>Петерсон</a:t>
            </a:r>
            <a:endParaRPr lang="ru-RU" dirty="0"/>
          </a:p>
          <a:p>
            <a:r>
              <a:rPr lang="ru-RU" dirty="0"/>
              <a:t>Сенькова Н. В. - курсы по математике (ИМЦРО)</a:t>
            </a:r>
          </a:p>
          <a:p>
            <a:r>
              <a:rPr lang="ru-RU" dirty="0"/>
              <a:t>Федорова О. С.- Каменный город, математика и </a:t>
            </a:r>
            <a:r>
              <a:rPr lang="ru-RU" dirty="0" err="1"/>
              <a:t>др</a:t>
            </a:r>
            <a:endParaRPr lang="ru-RU" dirty="0"/>
          </a:p>
          <a:p>
            <a:r>
              <a:rPr lang="ru-RU" dirty="0" err="1"/>
              <a:t>Солянкина</a:t>
            </a:r>
            <a:r>
              <a:rPr lang="ru-RU" dirty="0"/>
              <a:t> Ю. В. - Каменный город, </a:t>
            </a:r>
            <a:r>
              <a:rPr lang="ru-RU" dirty="0" err="1"/>
              <a:t>функц</a:t>
            </a:r>
            <a:r>
              <a:rPr lang="ru-RU" dirty="0"/>
              <a:t> грамотность для мл </a:t>
            </a:r>
            <a:r>
              <a:rPr lang="ru-RU" dirty="0" err="1"/>
              <a:t>шк</a:t>
            </a:r>
            <a:endParaRPr lang="ru-RU" dirty="0"/>
          </a:p>
          <a:p>
            <a:r>
              <a:rPr lang="ru-RU" dirty="0"/>
              <a:t>Пономарева Н. А. - Каменный город, литература</a:t>
            </a:r>
          </a:p>
          <a:p>
            <a:r>
              <a:rPr lang="ru-RU" dirty="0"/>
              <a:t>Лаптева С. В. - Каменный город, организация ОП ФГОС СОО</a:t>
            </a:r>
          </a:p>
          <a:p>
            <a:r>
              <a:rPr lang="ru-RU" dirty="0">
                <a:solidFill>
                  <a:schemeClr val="accent2"/>
                </a:solidFill>
              </a:rPr>
              <a:t>Шестопалова Н. С. - Каменный город, черчение</a:t>
            </a:r>
          </a:p>
          <a:p>
            <a:r>
              <a:rPr lang="ru-RU" dirty="0"/>
              <a:t>Образцова Д. А. - Каменный город, </a:t>
            </a:r>
            <a:r>
              <a:rPr lang="ru-RU" dirty="0" err="1"/>
              <a:t>иностр</a:t>
            </a:r>
            <a:r>
              <a:rPr lang="ru-RU" dirty="0"/>
              <a:t> язык</a:t>
            </a:r>
          </a:p>
          <a:p>
            <a:r>
              <a:rPr lang="ru-RU" dirty="0" err="1"/>
              <a:t>Сугаченко</a:t>
            </a:r>
            <a:r>
              <a:rPr lang="ru-RU" dirty="0"/>
              <a:t> А. А. - </a:t>
            </a:r>
            <a:r>
              <a:rPr lang="ru-RU" dirty="0" err="1"/>
              <a:t>Фоксфорд</a:t>
            </a:r>
            <a:r>
              <a:rPr lang="ru-RU" dirty="0"/>
              <a:t>, </a:t>
            </a:r>
            <a:r>
              <a:rPr lang="ru-RU" dirty="0" err="1"/>
              <a:t>буллинг</a:t>
            </a:r>
            <a:endParaRPr lang="ru-RU" dirty="0"/>
          </a:p>
          <a:p>
            <a:r>
              <a:rPr lang="ru-RU" dirty="0" err="1"/>
              <a:t>Табачук</a:t>
            </a:r>
            <a:r>
              <a:rPr lang="ru-RU" dirty="0"/>
              <a:t> Е. В. - </a:t>
            </a:r>
            <a:r>
              <a:rPr lang="ru-RU" dirty="0" err="1"/>
              <a:t>Фоксфорд</a:t>
            </a:r>
            <a:r>
              <a:rPr lang="ru-RU" dirty="0"/>
              <a:t>, мотивация</a:t>
            </a:r>
          </a:p>
          <a:p>
            <a:r>
              <a:rPr lang="ru-RU" dirty="0"/>
              <a:t>Константинова И. Д. - </a:t>
            </a:r>
            <a:r>
              <a:rPr lang="ru-RU" dirty="0" err="1"/>
              <a:t>Фоксфорд</a:t>
            </a:r>
            <a:r>
              <a:rPr lang="ru-RU" dirty="0"/>
              <a:t>, </a:t>
            </a:r>
            <a:r>
              <a:rPr lang="ru-RU" dirty="0" err="1"/>
              <a:t>нейросети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692118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Повышение квалификации </a:t>
            </a:r>
            <a:r>
              <a:rPr lang="ru-RU" dirty="0"/>
              <a:t>является видом дополнительного профессионального образования (ст. 76 Федерального закона от 29.12.2012 № 273-ФЗ</a:t>
            </a:r>
            <a:r>
              <a:rPr lang="ru-RU" dirty="0" smtClean="0"/>
              <a:t>)</a:t>
            </a:r>
          </a:p>
          <a:p>
            <a:endParaRPr lang="ru-RU" dirty="0"/>
          </a:p>
          <a:p>
            <a:r>
              <a:rPr lang="ru-RU" dirty="0"/>
              <a:t>Пунктом 5 части 3 статьи 28 Федерального закона № 273-ФЗ установлено, что </a:t>
            </a:r>
            <a:r>
              <a:rPr lang="ru-RU" b="1" dirty="0">
                <a:solidFill>
                  <a:srgbClr val="002060"/>
                </a:solidFill>
              </a:rPr>
              <a:t>создание условий и организация дополнительного профессионального образования работников относится к компетенции образовательной организации</a:t>
            </a:r>
            <a:r>
              <a:rPr lang="ru-RU" dirty="0"/>
              <a:t>. Расходы на эти цели должны предусматриваться в нормативах финансирования соответствующих государственных и муниципальных образовательных услуг (ч. 2 ст. 99 данного Федерального закона</a:t>
            </a:r>
            <a:r>
              <a:rPr lang="ru-RU" dirty="0" smtClean="0"/>
              <a:t>).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11907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ЛЕТНИЙ ПЕРИОД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smtClean="0"/>
              <a:t>- с </a:t>
            </a:r>
            <a:r>
              <a:rPr lang="ru-RU" dirty="0"/>
              <a:t>11.06.2024 по 03.07.2024 года по теме «</a:t>
            </a:r>
            <a:r>
              <a:rPr lang="ru-RU" b="1" dirty="0">
                <a:solidFill>
                  <a:srgbClr val="FF0000"/>
                </a:solidFill>
              </a:rPr>
              <a:t>Особенности преподавания учебного предмета «Основы безопасности и защиты Родины» в условиях внесения изменений в ФОП ООО и ФОП СОО</a:t>
            </a:r>
            <a:r>
              <a:rPr lang="ru-RU" dirty="0"/>
              <a:t>», (24 часа), </a:t>
            </a:r>
            <a:r>
              <a:rPr lang="ru-RU" dirty="0" smtClean="0"/>
              <a:t>продолжение обучения (практика) – ноябрь 2024 года:</a:t>
            </a:r>
          </a:p>
          <a:p>
            <a:r>
              <a:rPr lang="ru-RU" b="1" dirty="0" err="1" smtClean="0"/>
              <a:t>Ирушкина</a:t>
            </a:r>
            <a:r>
              <a:rPr lang="ru-RU" b="1" dirty="0" smtClean="0"/>
              <a:t> Олеся Вячеславовна, </a:t>
            </a:r>
            <a:r>
              <a:rPr lang="ru-RU" dirty="0" smtClean="0"/>
              <a:t>учитель географии</a:t>
            </a:r>
          </a:p>
          <a:p>
            <a:r>
              <a:rPr lang="ru-RU" b="1" dirty="0" smtClean="0"/>
              <a:t>Токарева </a:t>
            </a:r>
            <a:r>
              <a:rPr lang="ru-RU" b="1" dirty="0"/>
              <a:t>Марина Ильинична, </a:t>
            </a:r>
            <a:r>
              <a:rPr lang="ru-RU" dirty="0"/>
              <a:t>заместитель директора</a:t>
            </a:r>
          </a:p>
          <a:p>
            <a:pPr marL="0" indent="0">
              <a:buNone/>
            </a:pPr>
            <a:r>
              <a:rPr lang="ru-RU" dirty="0"/>
              <a:t> </a:t>
            </a:r>
          </a:p>
          <a:p>
            <a:pPr marL="0" indent="0">
              <a:buNone/>
            </a:pPr>
            <a:r>
              <a:rPr lang="ru-RU" dirty="0"/>
              <a:t>- с 06.06.2024 по 05.08.2024 года по теме «</a:t>
            </a:r>
            <a:r>
              <a:rPr lang="ru-RU" b="1" dirty="0">
                <a:solidFill>
                  <a:srgbClr val="FF0000"/>
                </a:solidFill>
              </a:rPr>
              <a:t>Обучение учебному предмету «Труд (технология)» в условиях внесения изменений в ФОП ООО</a:t>
            </a:r>
            <a:r>
              <a:rPr lang="ru-RU" dirty="0"/>
              <a:t>», (72 часа), педагогов гимназии:</a:t>
            </a:r>
          </a:p>
          <a:p>
            <a:r>
              <a:rPr lang="ru-RU" b="1" dirty="0"/>
              <a:t>Карамышева Екатерина Александровна, </a:t>
            </a:r>
            <a:r>
              <a:rPr lang="ru-RU" dirty="0"/>
              <a:t>учитель технологии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30617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7 и 9 ноября 2024 года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7729151" cy="4351338"/>
          </a:xfrm>
        </p:spPr>
        <p:txBody>
          <a:bodyPr>
            <a:normAutofit lnSpcReduction="10000"/>
          </a:bodyPr>
          <a:lstStyle/>
          <a:p>
            <a:pPr lvl="0"/>
            <a:r>
              <a:rPr lang="ru-RU" dirty="0" smtClean="0"/>
              <a:t>дополнительная профессиональная программа </a:t>
            </a:r>
            <a:r>
              <a:rPr lang="ru-RU" dirty="0"/>
              <a:t>повышения квалификации по теме «</a:t>
            </a:r>
            <a:r>
              <a:rPr lang="ru-RU" b="1" i="1" dirty="0" err="1"/>
              <a:t>Профориентационный</a:t>
            </a:r>
            <a:r>
              <a:rPr lang="ru-RU" b="1" i="1" dirty="0"/>
              <a:t> минимум. Внедрение единой модели </a:t>
            </a:r>
            <a:r>
              <a:rPr lang="ru-RU" b="1" i="1" dirty="0" err="1"/>
              <a:t>профориентационной</a:t>
            </a:r>
            <a:r>
              <a:rPr lang="ru-RU" b="1" i="1" dirty="0"/>
              <a:t> деятельности</a:t>
            </a:r>
            <a:r>
              <a:rPr lang="ru-RU" dirty="0"/>
              <a:t>», (16 часов), </a:t>
            </a:r>
            <a:endParaRPr lang="ru-RU" dirty="0" smtClean="0"/>
          </a:p>
          <a:p>
            <a:pPr lvl="0"/>
            <a:r>
              <a:rPr lang="ru-RU" dirty="0" smtClean="0"/>
              <a:t>40 педагогических работников гимназии (классные руководители, педагог-психолог И. Н. Конакова</a:t>
            </a:r>
            <a:r>
              <a:rPr lang="ru-RU" i="1" dirty="0"/>
              <a:t> </a:t>
            </a:r>
            <a:endParaRPr lang="ru-RU" dirty="0"/>
          </a:p>
          <a:p>
            <a:endParaRPr lang="ru-RU" dirty="0" smtClean="0"/>
          </a:p>
          <a:p>
            <a:r>
              <a:rPr lang="ru-RU" dirty="0" smtClean="0"/>
              <a:t>специалисты </a:t>
            </a:r>
            <a:r>
              <a:rPr lang="ru-RU" dirty="0"/>
              <a:t>Института дополнительного образования ФГБОУ ВО ИГУ</a:t>
            </a:r>
          </a:p>
        </p:txBody>
      </p:sp>
      <p:pic>
        <p:nvPicPr>
          <p:cNvPr id="4" name="Picture 2" descr="https://avatars.mds.yandex.net/get-altay/13286098/2a0000018f98ee3802ee38b40849095960d0/XXX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7351" y="145552"/>
            <a:ext cx="3515389" cy="2636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4820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7541" y="1697681"/>
            <a:ext cx="3703424" cy="493789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6607" y="304799"/>
            <a:ext cx="3842953" cy="512393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987" y="457199"/>
            <a:ext cx="3376485" cy="4501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805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Ноябрь – декабрь 2024, 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курсы для педагогов-психологов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1879" y="1556950"/>
            <a:ext cx="7804197" cy="5066271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17 января 2025 года </a:t>
            </a:r>
            <a:r>
              <a:rPr lang="ru-RU" dirty="0"/>
              <a:t>в Доме учителя состоялось торжественное вручение удостоверений о курсах повышения квалификации, </a:t>
            </a:r>
            <a:endParaRPr lang="ru-RU" dirty="0" smtClean="0"/>
          </a:p>
          <a:p>
            <a:r>
              <a:rPr lang="ru-RU" dirty="0" smtClean="0"/>
              <a:t>Организовали курсы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Виктор Стефанович </a:t>
            </a:r>
            <a:r>
              <a:rPr lang="ru-RU" b="1" dirty="0" err="1" smtClean="0">
                <a:solidFill>
                  <a:srgbClr val="FF0000"/>
                </a:solidFill>
              </a:rPr>
              <a:t>Басюк</a:t>
            </a:r>
            <a:r>
              <a:rPr lang="ru-RU" dirty="0" smtClean="0"/>
              <a:t>, доктор </a:t>
            </a:r>
            <a:r>
              <a:rPr lang="ru-RU" dirty="0"/>
              <a:t>психологических наук, </a:t>
            </a:r>
            <a:r>
              <a:rPr lang="ru-RU" dirty="0" smtClean="0"/>
              <a:t>академик, вице-президент </a:t>
            </a:r>
            <a:r>
              <a:rPr lang="ru-RU" dirty="0"/>
              <a:t>Российской Академии образования, и </a:t>
            </a:r>
            <a:endParaRPr lang="ru-RU" dirty="0" smtClean="0"/>
          </a:p>
          <a:p>
            <a:r>
              <a:rPr lang="ru-RU" b="1" dirty="0" smtClean="0">
                <a:solidFill>
                  <a:srgbClr val="FF0000"/>
                </a:solidFill>
              </a:rPr>
              <a:t>Юлия Викторовна Василькова</a:t>
            </a:r>
            <a:r>
              <a:rPr lang="ru-RU" dirty="0" smtClean="0"/>
              <a:t>,  кандидат </a:t>
            </a:r>
            <a:r>
              <a:rPr lang="ru-RU" dirty="0"/>
              <a:t>психологических наук, </a:t>
            </a:r>
            <a:r>
              <a:rPr lang="ru-RU" dirty="0" smtClean="0"/>
              <a:t>советник </a:t>
            </a:r>
            <a:r>
              <a:rPr lang="ru-RU" dirty="0"/>
              <a:t>Губернатора, </a:t>
            </a:r>
            <a:r>
              <a:rPr lang="ru-RU" dirty="0" smtClean="0"/>
              <a:t>директор </a:t>
            </a:r>
            <a:r>
              <a:rPr lang="ru-RU" dirty="0"/>
              <a:t>МКУ "ИМЦРО</a:t>
            </a:r>
            <a:r>
              <a:rPr lang="ru-RU" dirty="0" smtClean="0"/>
              <a:t>".</a:t>
            </a:r>
            <a:endParaRPr lang="ru-RU" dirty="0"/>
          </a:p>
          <a:p>
            <a:r>
              <a:rPr lang="ru-RU" dirty="0" smtClean="0"/>
              <a:t>Курсы ФГБУ РАО по ДПП «</a:t>
            </a:r>
            <a:r>
              <a:rPr lang="ru-RU" b="1" dirty="0" smtClean="0">
                <a:solidFill>
                  <a:srgbClr val="002060"/>
                </a:solidFill>
              </a:rPr>
              <a:t>Актуальные направления деятельности педагога-психолога в образовательной организации общего среднего образования</a:t>
            </a:r>
            <a:r>
              <a:rPr lang="ru-RU" dirty="0" smtClean="0"/>
              <a:t>» (40 часов)</a:t>
            </a:r>
          </a:p>
          <a:p>
            <a:r>
              <a:rPr lang="ru-RU" dirty="0" smtClean="0"/>
              <a:t>Лекторами </a:t>
            </a:r>
            <a:r>
              <a:rPr lang="ru-RU" dirty="0"/>
              <a:t>всеобуча выступали доктора и кандидаты наук, являющиеся ведущими специалистами Российской академии образования. </a:t>
            </a:r>
            <a:r>
              <a:rPr lang="ru-RU" dirty="0" smtClean="0"/>
              <a:t>Образовательный </a:t>
            </a:r>
            <a:r>
              <a:rPr lang="ru-RU" dirty="0"/>
              <a:t>всеобуч проходил в течение двух месяцев. </a:t>
            </a:r>
            <a:r>
              <a:rPr lang="ru-RU" b="1" u="sng" dirty="0">
                <a:solidFill>
                  <a:srgbClr val="002060"/>
                </a:solidFill>
              </a:rPr>
              <a:t>209 слушателей из 30 </a:t>
            </a:r>
            <a:r>
              <a:rPr lang="ru-RU" dirty="0"/>
              <a:t>образовательных </a:t>
            </a:r>
            <a:r>
              <a:rPr lang="ru-RU" dirty="0" smtClean="0"/>
              <a:t>учреждений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2582">
            <a:off x="8885605" y="574381"/>
            <a:ext cx="2798721" cy="1965139"/>
          </a:xfrm>
          <a:prstGeom prst="rect">
            <a:avLst/>
          </a:prstGeom>
        </p:spPr>
      </p:pic>
      <p:pic>
        <p:nvPicPr>
          <p:cNvPr id="5" name="Picture 2" descr="https://sun9-25.userapi.com/impg/VaivIZjJU5u9WYCSzx_BhTo2d2tODLZntcCMtQ/V_Noeej52Lc.jpg?size=1280x772&amp;quality=95&amp;sign=ade50d90149af52a17c551cf42dc9c8e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985" y="3448157"/>
            <a:ext cx="3464550" cy="2089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9282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cture background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088" y="2828040"/>
            <a:ext cx="10515600" cy="3590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77952" y="195072"/>
            <a:ext cx="7669551" cy="2499359"/>
          </a:xfrm>
        </p:spPr>
        <p:txBody>
          <a:bodyPr>
            <a:noAutofit/>
          </a:bodyPr>
          <a:lstStyle/>
          <a:p>
            <a:r>
              <a:rPr lang="ru-RU" sz="3200" dirty="0"/>
              <a:t>Автономная некоммерческая организация дополнительного профессионального образования «Образовательный центр для муниципальной сферы Каменный город» (АНО ДПО «ОЦ Каменный город»)</a:t>
            </a:r>
          </a:p>
        </p:txBody>
      </p:sp>
      <p:pic>
        <p:nvPicPr>
          <p:cNvPr id="6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4751" t="6320" r="15071" b="4512"/>
          <a:stretch/>
        </p:blipFill>
        <p:spPr>
          <a:xfrm>
            <a:off x="8047503" y="0"/>
            <a:ext cx="4144497" cy="2962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409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48 педагогов прошли обучение, 18 курсов, 54 удостоверения</a:t>
            </a:r>
            <a:endParaRPr lang="ru-RU" b="1" dirty="0"/>
          </a:p>
        </p:txBody>
      </p:sp>
      <p:pic>
        <p:nvPicPr>
          <p:cNvPr id="1026" name="Picture 2" descr="Picture background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206248"/>
            <a:ext cx="10515600" cy="3590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2842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427</TotalTime>
  <Words>1336</Words>
  <Application>Microsoft Office PowerPoint</Application>
  <PresentationFormat>Широкоэкранный</PresentationFormat>
  <Paragraphs>179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Times New Roman</vt:lpstr>
      <vt:lpstr>Тема Office</vt:lpstr>
      <vt:lpstr>Курсовая подготовка педагогов</vt:lpstr>
      <vt:lpstr>Федеральный закон N 273-ФЗ от 29 декабря 2012 года «Об образовании в Российской Федерации»</vt:lpstr>
      <vt:lpstr>Презентация PowerPoint</vt:lpstr>
      <vt:lpstr>ЛЕТНИЙ ПЕРИОД</vt:lpstr>
      <vt:lpstr>7 и 9 ноября 2024 года</vt:lpstr>
      <vt:lpstr>Презентация PowerPoint</vt:lpstr>
      <vt:lpstr>Ноябрь – декабрь 2024,  курсы для педагогов-психологов</vt:lpstr>
      <vt:lpstr>Автономная некоммерческая организация дополнительного профессионального образования «Образовательный центр для муниципальной сферы Каменный город» (АНО ДПО «ОЦ Каменный город»)</vt:lpstr>
      <vt:lpstr>48 педагогов прошли обучение, 18 курсов, 54 удостоверения</vt:lpstr>
      <vt:lpstr>Презентация PowerPoint</vt:lpstr>
      <vt:lpstr>Презентация PowerPoint</vt:lpstr>
      <vt:lpstr>Презентация PowerPoint</vt:lpstr>
      <vt:lpstr>Рекордсмены</vt:lpstr>
      <vt:lpstr>ДПП ПК «Особенности методики преподавания раздела математики «Вероятность и статистика» в рамках реализации обновленных ФГОС ОО», 36 часов с 05.12.2024 по 16.12.2024  очно для учителей математики</vt:lpstr>
      <vt:lpstr>ДИСТАНЦИОННЫЕ КУРСЫ повышения квалификации на безвозмездной основе  (за счет Института системно-деятельностной педагогики) по программе  «Особенности начальной углубленной подготовки по математике в условиях реализации ФГОС НОО (на примере непрерывного курса математического развития «Учусь учиться» Л. Г. Петерсон)»,  72 часа с 07.11.2024 по 27.12.2024 (второй поток) учителей начальных классов:</vt:lpstr>
      <vt:lpstr> АНО ДПО «Межрегиональный институт повышения квалификации и профессиональной переподготовки» (г. Кемерово)  10 - 24.12.2024</vt:lpstr>
      <vt:lpstr>63 педагога прошли обучение, 4 курса.  51 педагог изучили по 2 программы, 11 – по одной. 113 удостоверений</vt:lpstr>
      <vt:lpstr>Презентация PowerPoint</vt:lpstr>
      <vt:lpstr>Презентация PowerPoint</vt:lpstr>
      <vt:lpstr>Презентация PowerPoint</vt:lpstr>
      <vt:lpstr>Презентация PowerPoint</vt:lpstr>
      <vt:lpstr>ОБЩИЙ ИТОГ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Душкина Ольга Валерьевна</dc:creator>
  <cp:lastModifiedBy>Душкина Ольга Валерьевна</cp:lastModifiedBy>
  <cp:revision>29</cp:revision>
  <dcterms:created xsi:type="dcterms:W3CDTF">2025-02-26T04:57:54Z</dcterms:created>
  <dcterms:modified xsi:type="dcterms:W3CDTF">2025-04-02T06:20:53Z</dcterms:modified>
</cp:coreProperties>
</file>