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6" r:id="rId1"/>
  </p:sldMasterIdLst>
  <p:sldIdLst>
    <p:sldId id="256" r:id="rId2"/>
    <p:sldId id="260" r:id="rId3"/>
    <p:sldId id="266" r:id="rId4"/>
    <p:sldId id="267" r:id="rId5"/>
    <p:sldId id="268" r:id="rId6"/>
    <p:sldId id="299" r:id="rId7"/>
    <p:sldId id="269" r:id="rId8"/>
    <p:sldId id="271" r:id="rId9"/>
    <p:sldId id="300" r:id="rId10"/>
    <p:sldId id="270" r:id="rId11"/>
    <p:sldId id="272" r:id="rId12"/>
    <p:sldId id="273" r:id="rId13"/>
    <p:sldId id="301" r:id="rId14"/>
    <p:sldId id="302" r:id="rId15"/>
    <p:sldId id="304" r:id="rId16"/>
    <p:sldId id="305" r:id="rId17"/>
    <p:sldId id="306" r:id="rId18"/>
    <p:sldId id="307" r:id="rId19"/>
    <p:sldId id="308" r:id="rId20"/>
    <p:sldId id="312" r:id="rId21"/>
    <p:sldId id="310" r:id="rId22"/>
    <p:sldId id="277" r:id="rId23"/>
    <p:sldId id="275" r:id="rId24"/>
    <p:sldId id="313" r:id="rId25"/>
    <p:sldId id="314" r:id="rId26"/>
    <p:sldId id="315" r:id="rId27"/>
    <p:sldId id="316" r:id="rId28"/>
    <p:sldId id="317" r:id="rId29"/>
    <p:sldId id="278" r:id="rId30"/>
    <p:sldId id="279" r:id="rId31"/>
    <p:sldId id="318" r:id="rId32"/>
    <p:sldId id="319" r:id="rId33"/>
    <p:sldId id="280" r:id="rId34"/>
    <p:sldId id="281" r:id="rId35"/>
    <p:sldId id="282" r:id="rId36"/>
    <p:sldId id="284" r:id="rId37"/>
    <p:sldId id="285" r:id="rId38"/>
    <p:sldId id="320" r:id="rId39"/>
    <p:sldId id="286" r:id="rId40"/>
    <p:sldId id="287" r:id="rId41"/>
    <p:sldId id="321" r:id="rId42"/>
    <p:sldId id="322" r:id="rId43"/>
    <p:sldId id="323" r:id="rId44"/>
    <p:sldId id="324" r:id="rId45"/>
    <p:sldId id="288" r:id="rId46"/>
    <p:sldId id="289" r:id="rId47"/>
    <p:sldId id="290" r:id="rId48"/>
    <p:sldId id="325" r:id="rId49"/>
    <p:sldId id="326" r:id="rId50"/>
    <p:sldId id="327" r:id="rId51"/>
    <p:sldId id="291" r:id="rId52"/>
    <p:sldId id="276" r:id="rId53"/>
    <p:sldId id="333" r:id="rId54"/>
    <p:sldId id="334" r:id="rId55"/>
    <p:sldId id="292" r:id="rId56"/>
    <p:sldId id="328" r:id="rId57"/>
    <p:sldId id="329" r:id="rId58"/>
    <p:sldId id="330" r:id="rId59"/>
    <p:sldId id="293" r:id="rId60"/>
    <p:sldId id="331" r:id="rId61"/>
    <p:sldId id="332" r:id="rId62"/>
    <p:sldId id="294" r:id="rId63"/>
    <p:sldId id="335" r:id="rId64"/>
    <p:sldId id="336" r:id="rId65"/>
    <p:sldId id="337" r:id="rId66"/>
    <p:sldId id="338" r:id="rId67"/>
    <p:sldId id="339" r:id="rId68"/>
    <p:sldId id="340" r:id="rId69"/>
    <p:sldId id="295" r:id="rId70"/>
    <p:sldId id="296" r:id="rId71"/>
    <p:sldId id="297" r:id="rId72"/>
    <p:sldId id="298" r:id="rId73"/>
    <p:sldId id="274" r:id="rId74"/>
    <p:sldId id="259" r:id="rId75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D0D9"/>
    <a:srgbClr val="0B02A5"/>
    <a:srgbClr val="08C4D9"/>
    <a:srgbClr val="05B7D9"/>
    <a:srgbClr val="03AAD9"/>
    <a:srgbClr val="03D675"/>
    <a:srgbClr val="3366CC"/>
    <a:srgbClr val="33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6" autoAdjust="0"/>
    <p:restoredTop sz="94612" autoAdjust="0"/>
  </p:normalViewPr>
  <p:slideViewPr>
    <p:cSldViewPr snapToGrid="0">
      <p:cViewPr varScale="1">
        <p:scale>
          <a:sx n="93" d="100"/>
          <a:sy n="93" d="100"/>
        </p:scale>
        <p:origin x="1686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hyperlink" Target="https://coko38.ru/" TargetMode="External"/><Relationship Id="rId2" Type="http://schemas.openxmlformats.org/officeDocument/2006/relationships/hyperlink" Target="https://vk.com/rosobrnadzor" TargetMode="External"/><Relationship Id="rId1" Type="http://schemas.openxmlformats.org/officeDocument/2006/relationships/hyperlink" Target="https://obrnadzor.gov.ru/" TargetMode="External"/><Relationship Id="rId4" Type="http://schemas.openxmlformats.org/officeDocument/2006/relationships/hyperlink" Target="https://fipi.ru/" TargetMode="External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hyperlink" Target="https://coko38.ru/" TargetMode="External"/><Relationship Id="rId2" Type="http://schemas.openxmlformats.org/officeDocument/2006/relationships/hyperlink" Target="https://vk.com/rosobrnadzor" TargetMode="External"/><Relationship Id="rId1" Type="http://schemas.openxmlformats.org/officeDocument/2006/relationships/hyperlink" Target="https://obrnadzor.gov.ru/" TargetMode="External"/><Relationship Id="rId4" Type="http://schemas.openxmlformats.org/officeDocument/2006/relationships/hyperlink" Target="https://fipi.ru/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14C328B-9887-4BA9-AAA7-00750FB10413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E0B2392B-C720-4387-892B-234A4BE19C08}">
      <dgm:prSet phldrT="[Текст]" custT="1"/>
      <dgm:spPr/>
      <dgm:t>
        <a:bodyPr/>
        <a:lstStyle/>
        <a:p>
          <a:r>
            <a:rPr lang="en-US" sz="2000" b="1" dirty="0" smtClean="0">
              <a:hlinkClick xmlns:r="http://schemas.openxmlformats.org/officeDocument/2006/relationships" r:id="rId1"/>
            </a:rPr>
            <a:t>https://obrnadzor.gov.ru/</a:t>
          </a:r>
          <a:r>
            <a:rPr lang="ru-RU" sz="2000" b="1" dirty="0" smtClean="0"/>
            <a:t> сайт </a:t>
          </a:r>
          <a:r>
            <a:rPr lang="ru-RU" sz="2000" b="1" dirty="0" err="1" smtClean="0"/>
            <a:t>Рособрнадзора</a:t>
          </a:r>
          <a:endParaRPr lang="ru-RU" sz="2000" b="1" dirty="0" smtClean="0"/>
        </a:p>
        <a:p>
          <a:r>
            <a:rPr lang="en-US" sz="2000" b="1" dirty="0" smtClean="0">
              <a:hlinkClick xmlns:r="http://schemas.openxmlformats.org/officeDocument/2006/relationships" r:id="rId2"/>
            </a:rPr>
            <a:t>https://vk.com/rosobrnadzor</a:t>
          </a:r>
          <a:r>
            <a:rPr lang="en-US" sz="2000" b="1" dirty="0" smtClean="0"/>
            <a:t> </a:t>
          </a:r>
          <a:endParaRPr lang="ru-RU" sz="1600" b="1" dirty="0"/>
        </a:p>
      </dgm:t>
    </dgm:pt>
    <dgm:pt modelId="{A13A9308-FDF8-4DF9-ABA8-5F18216705A7}" type="parTrans" cxnId="{8A0B7BB2-2A49-422C-B07F-E54CD3A125B1}">
      <dgm:prSet/>
      <dgm:spPr/>
      <dgm:t>
        <a:bodyPr/>
        <a:lstStyle/>
        <a:p>
          <a:endParaRPr lang="ru-RU"/>
        </a:p>
      </dgm:t>
    </dgm:pt>
    <dgm:pt modelId="{B25FC36C-D7B8-433D-95C0-8084DC9C4090}" type="sibTrans" cxnId="{8A0B7BB2-2A49-422C-B07F-E54CD3A125B1}">
      <dgm:prSet/>
      <dgm:spPr/>
      <dgm:t>
        <a:bodyPr/>
        <a:lstStyle/>
        <a:p>
          <a:endParaRPr lang="ru-RU"/>
        </a:p>
      </dgm:t>
    </dgm:pt>
    <dgm:pt modelId="{2B0D1B0B-1B56-4F32-8FBB-9B1094653D4D}">
      <dgm:prSet phldrT="[Текст]" custT="1"/>
      <dgm:spPr/>
      <dgm:t>
        <a:bodyPr/>
        <a:lstStyle/>
        <a:p>
          <a:r>
            <a:rPr lang="en-US" sz="2000" b="1" dirty="0" smtClean="0">
              <a:hlinkClick xmlns:r="http://schemas.openxmlformats.org/officeDocument/2006/relationships" r:id="rId3"/>
            </a:rPr>
            <a:t>https://coko38.ru/</a:t>
          </a:r>
          <a:r>
            <a:rPr lang="ru-RU" sz="2000" b="1" dirty="0" smtClean="0"/>
            <a:t> сайт РЦОИ г. Иркутска</a:t>
          </a:r>
          <a:endParaRPr lang="ru-RU" sz="1800" dirty="0"/>
        </a:p>
      </dgm:t>
    </dgm:pt>
    <dgm:pt modelId="{3DBCCB80-0703-4AC9-B9B1-A53EBBF9B2B1}" type="parTrans" cxnId="{9798C93A-9013-495E-A0D8-96C8BA24C9DB}">
      <dgm:prSet/>
      <dgm:spPr/>
      <dgm:t>
        <a:bodyPr/>
        <a:lstStyle/>
        <a:p>
          <a:endParaRPr lang="ru-RU"/>
        </a:p>
      </dgm:t>
    </dgm:pt>
    <dgm:pt modelId="{EEFE1373-658F-4764-A4A0-C1549F714D1E}" type="sibTrans" cxnId="{9798C93A-9013-495E-A0D8-96C8BA24C9DB}">
      <dgm:prSet/>
      <dgm:spPr/>
      <dgm:t>
        <a:bodyPr/>
        <a:lstStyle/>
        <a:p>
          <a:endParaRPr lang="ru-RU"/>
        </a:p>
      </dgm:t>
    </dgm:pt>
    <dgm:pt modelId="{970D8302-288B-4A3A-B40C-919DD886C081}">
      <dgm:prSet phldrT="[Текст]" custT="1"/>
      <dgm:spPr/>
      <dgm:t>
        <a:bodyPr/>
        <a:lstStyle/>
        <a:p>
          <a:r>
            <a:rPr lang="en-US" sz="2000" b="1" dirty="0" smtClean="0">
              <a:hlinkClick xmlns:r="http://schemas.openxmlformats.org/officeDocument/2006/relationships" r:id="rId4"/>
            </a:rPr>
            <a:t>https://fipi.ru/</a:t>
          </a:r>
          <a:r>
            <a:rPr lang="ru-RU" sz="2000" b="1" dirty="0" smtClean="0"/>
            <a:t> сайт ФИПИ</a:t>
          </a:r>
          <a:endParaRPr lang="ru-RU" sz="1600" dirty="0"/>
        </a:p>
      </dgm:t>
    </dgm:pt>
    <dgm:pt modelId="{08D56907-4EBC-493F-8AE5-9D07A735E3B6}" type="parTrans" cxnId="{A025DB1C-A1BD-4C8B-8E71-49DD352F60EB}">
      <dgm:prSet/>
      <dgm:spPr/>
      <dgm:t>
        <a:bodyPr/>
        <a:lstStyle/>
        <a:p>
          <a:endParaRPr lang="ru-RU"/>
        </a:p>
      </dgm:t>
    </dgm:pt>
    <dgm:pt modelId="{BA0E539D-3752-4153-BC6A-A70013E71386}" type="sibTrans" cxnId="{A025DB1C-A1BD-4C8B-8E71-49DD352F60EB}">
      <dgm:prSet/>
      <dgm:spPr/>
      <dgm:t>
        <a:bodyPr/>
        <a:lstStyle/>
        <a:p>
          <a:endParaRPr lang="ru-RU"/>
        </a:p>
      </dgm:t>
    </dgm:pt>
    <dgm:pt modelId="{8ED1EB04-6FEE-451B-990A-A5A792BEEBDB}">
      <dgm:prSet phldrT="[Текст]" custT="1"/>
      <dgm:spPr/>
      <dgm:t>
        <a:bodyPr/>
        <a:lstStyle/>
        <a:p>
          <a:r>
            <a:rPr lang="ru-RU" sz="1800" b="1" i="0" dirty="0" smtClean="0">
              <a:solidFill>
                <a:schemeClr val="accent5">
                  <a:lumMod val="75000"/>
                </a:schemeClr>
              </a:solidFill>
            </a:rPr>
            <a:t>34-17-32</a:t>
          </a:r>
          <a:r>
            <a:rPr lang="ru-RU" sz="1800" b="1" dirty="0" smtClean="0">
              <a:solidFill>
                <a:schemeClr val="accent5">
                  <a:lumMod val="75000"/>
                </a:schemeClr>
              </a:solidFill>
            </a:rPr>
            <a:t> горячая линия ЕГЭ по Иркутской области</a:t>
          </a:r>
          <a:endParaRPr lang="ru-RU" sz="1800" dirty="0">
            <a:solidFill>
              <a:schemeClr val="accent5">
                <a:lumMod val="75000"/>
              </a:schemeClr>
            </a:solidFill>
          </a:endParaRPr>
        </a:p>
      </dgm:t>
    </dgm:pt>
    <dgm:pt modelId="{A2C91167-8808-4149-AE19-E3361B4D6BA3}" type="parTrans" cxnId="{0B0353CF-FCB2-44E3-98B4-CDF06E77C517}">
      <dgm:prSet/>
      <dgm:spPr/>
      <dgm:t>
        <a:bodyPr/>
        <a:lstStyle/>
        <a:p>
          <a:endParaRPr lang="ru-RU"/>
        </a:p>
      </dgm:t>
    </dgm:pt>
    <dgm:pt modelId="{83B9DEB2-F3A1-4B1E-97D5-92B4F5636540}" type="sibTrans" cxnId="{0B0353CF-FCB2-44E3-98B4-CDF06E77C517}">
      <dgm:prSet/>
      <dgm:spPr/>
      <dgm:t>
        <a:bodyPr/>
        <a:lstStyle/>
        <a:p>
          <a:endParaRPr lang="ru-RU"/>
        </a:p>
      </dgm:t>
    </dgm:pt>
    <dgm:pt modelId="{D1FD098C-D997-4958-8561-919B1DFE7518}">
      <dgm:prSet phldrT="[Текст]" custT="1"/>
      <dgm:spPr/>
      <dgm:t>
        <a:bodyPr/>
        <a:lstStyle/>
        <a:p>
          <a:r>
            <a:rPr lang="ru-RU" sz="1600" b="1" i="0" dirty="0" smtClean="0">
              <a:solidFill>
                <a:schemeClr val="accent5">
                  <a:lumMod val="75000"/>
                </a:schemeClr>
              </a:solidFill>
            </a:rPr>
            <a:t>+7 (495) 104-68-38 </a:t>
          </a:r>
          <a:r>
            <a:rPr lang="ru-RU" sz="1600" b="0" i="0" dirty="0" smtClean="0">
              <a:solidFill>
                <a:schemeClr val="accent5">
                  <a:lumMod val="75000"/>
                </a:schemeClr>
              </a:solidFill>
            </a:rPr>
            <a:t>Телефон доверия ЕГЭ</a:t>
          </a:r>
          <a:endParaRPr lang="en-US" sz="1600" b="0" i="0" dirty="0" smtClean="0">
            <a:solidFill>
              <a:schemeClr val="accent5">
                <a:lumMod val="75000"/>
              </a:schemeClr>
            </a:solidFill>
          </a:endParaRPr>
        </a:p>
        <a:p>
          <a:r>
            <a:rPr lang="ru-RU" sz="1600" b="1" i="0" dirty="0" smtClean="0">
              <a:solidFill>
                <a:schemeClr val="accent5">
                  <a:lumMod val="75000"/>
                </a:schemeClr>
              </a:solidFill>
            </a:rPr>
            <a:t>+7 (495) 984-89-19</a:t>
          </a:r>
          <a:r>
            <a:rPr lang="en-US" sz="1600" b="1" i="0" dirty="0" smtClean="0">
              <a:solidFill>
                <a:schemeClr val="accent5">
                  <a:lumMod val="75000"/>
                </a:schemeClr>
              </a:solidFill>
            </a:rPr>
            <a:t> </a:t>
          </a:r>
          <a:r>
            <a:rPr lang="ru-RU" sz="1600" b="0" i="0" dirty="0" smtClean="0">
              <a:solidFill>
                <a:schemeClr val="accent5">
                  <a:lumMod val="75000"/>
                </a:schemeClr>
              </a:solidFill>
            </a:rPr>
            <a:t>"Горячая линия" </a:t>
          </a:r>
          <a:r>
            <a:rPr lang="ru-RU" sz="1600" b="0" i="0" dirty="0" err="1" smtClean="0">
              <a:solidFill>
                <a:schemeClr val="accent5">
                  <a:lumMod val="75000"/>
                </a:schemeClr>
              </a:solidFill>
            </a:rPr>
            <a:t>Рособрнадзора</a:t>
          </a:r>
          <a:endParaRPr lang="ru-RU" sz="1200" dirty="0">
            <a:solidFill>
              <a:schemeClr val="accent5">
                <a:lumMod val="75000"/>
              </a:schemeClr>
            </a:solidFill>
          </a:endParaRPr>
        </a:p>
      </dgm:t>
    </dgm:pt>
    <dgm:pt modelId="{4B4DC848-1E46-4932-957B-A8944E5A80A8}" type="parTrans" cxnId="{0548CB6B-7849-47D9-B52E-03484B5F759C}">
      <dgm:prSet/>
      <dgm:spPr/>
      <dgm:t>
        <a:bodyPr/>
        <a:lstStyle/>
        <a:p>
          <a:endParaRPr lang="ru-RU"/>
        </a:p>
      </dgm:t>
    </dgm:pt>
    <dgm:pt modelId="{46DE164B-8A81-4FF1-9D2C-70F024894C88}" type="sibTrans" cxnId="{0548CB6B-7849-47D9-B52E-03484B5F759C}">
      <dgm:prSet/>
      <dgm:spPr/>
      <dgm:t>
        <a:bodyPr/>
        <a:lstStyle/>
        <a:p>
          <a:endParaRPr lang="ru-RU"/>
        </a:p>
      </dgm:t>
    </dgm:pt>
    <dgm:pt modelId="{E80DCD51-253B-4A96-9658-1CF75EF9B9E5}" type="pres">
      <dgm:prSet presAssocID="{E14C328B-9887-4BA9-AAA7-00750FB1041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DA24FC2E-13A3-463D-ABF3-33FC0D1C2A60}" type="pres">
      <dgm:prSet presAssocID="{E14C328B-9887-4BA9-AAA7-00750FB10413}" presName="Name1" presStyleCnt="0"/>
      <dgm:spPr/>
    </dgm:pt>
    <dgm:pt modelId="{EA6D94D7-7958-4523-A30D-41E5CAEE2348}" type="pres">
      <dgm:prSet presAssocID="{E14C328B-9887-4BA9-AAA7-00750FB10413}" presName="cycle" presStyleCnt="0"/>
      <dgm:spPr/>
    </dgm:pt>
    <dgm:pt modelId="{D803F2E9-CF7E-4903-B15E-7DB0522CAE92}" type="pres">
      <dgm:prSet presAssocID="{E14C328B-9887-4BA9-AAA7-00750FB10413}" presName="srcNode" presStyleLbl="node1" presStyleIdx="0" presStyleCnt="5"/>
      <dgm:spPr/>
    </dgm:pt>
    <dgm:pt modelId="{48F0FCC7-9B8B-4D09-893A-34DEF7E7E599}" type="pres">
      <dgm:prSet presAssocID="{E14C328B-9887-4BA9-AAA7-00750FB10413}" presName="conn" presStyleLbl="parChTrans1D2" presStyleIdx="0" presStyleCnt="1"/>
      <dgm:spPr/>
      <dgm:t>
        <a:bodyPr/>
        <a:lstStyle/>
        <a:p>
          <a:endParaRPr lang="ru-RU"/>
        </a:p>
      </dgm:t>
    </dgm:pt>
    <dgm:pt modelId="{72089C5E-EC9A-4BC9-A700-BBC7A5A05EF8}" type="pres">
      <dgm:prSet presAssocID="{E14C328B-9887-4BA9-AAA7-00750FB10413}" presName="extraNode" presStyleLbl="node1" presStyleIdx="0" presStyleCnt="5"/>
      <dgm:spPr/>
    </dgm:pt>
    <dgm:pt modelId="{12BE2CEE-8F07-4A78-BB7E-F822D65395DC}" type="pres">
      <dgm:prSet presAssocID="{E14C328B-9887-4BA9-AAA7-00750FB10413}" presName="dstNode" presStyleLbl="node1" presStyleIdx="0" presStyleCnt="5"/>
      <dgm:spPr/>
    </dgm:pt>
    <dgm:pt modelId="{248743F9-7494-4BDE-BCDC-4CADA798A6EB}" type="pres">
      <dgm:prSet presAssocID="{E0B2392B-C720-4387-892B-234A4BE19C08}" presName="text_1" presStyleLbl="node1" presStyleIdx="0" presStyleCnt="5" custScaleY="1188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614F3B-85EB-4571-8451-C1D45EB25CF6}" type="pres">
      <dgm:prSet presAssocID="{E0B2392B-C720-4387-892B-234A4BE19C08}" presName="accent_1" presStyleCnt="0"/>
      <dgm:spPr/>
    </dgm:pt>
    <dgm:pt modelId="{725B8801-3208-4015-9089-8AFE51710A16}" type="pres">
      <dgm:prSet presAssocID="{E0B2392B-C720-4387-892B-234A4BE19C08}" presName="accentRepeatNode" presStyleLbl="solidFgAcc1" presStyleIdx="0" presStyleCnt="5" custScaleY="99841"/>
      <dgm:spPr/>
    </dgm:pt>
    <dgm:pt modelId="{861E440B-E845-439B-A7AE-9DCEC78B6A84}" type="pres">
      <dgm:prSet presAssocID="{2B0D1B0B-1B56-4F32-8FBB-9B1094653D4D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A921C1-555A-41D9-B234-CB551D4A2613}" type="pres">
      <dgm:prSet presAssocID="{2B0D1B0B-1B56-4F32-8FBB-9B1094653D4D}" presName="accent_2" presStyleCnt="0"/>
      <dgm:spPr/>
    </dgm:pt>
    <dgm:pt modelId="{F950323B-FC99-4927-94EB-57228DF17B57}" type="pres">
      <dgm:prSet presAssocID="{2B0D1B0B-1B56-4F32-8FBB-9B1094653D4D}" presName="accentRepeatNode" presStyleLbl="solidFgAcc1" presStyleIdx="1" presStyleCnt="5"/>
      <dgm:spPr/>
    </dgm:pt>
    <dgm:pt modelId="{56A1C7FE-9F08-424F-B246-BE4E4ED4D5EC}" type="pres">
      <dgm:prSet presAssocID="{970D8302-288B-4A3A-B40C-919DD886C081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EF07E7-4922-4377-AEFD-9D1C523C2028}" type="pres">
      <dgm:prSet presAssocID="{970D8302-288B-4A3A-B40C-919DD886C081}" presName="accent_3" presStyleCnt="0"/>
      <dgm:spPr/>
    </dgm:pt>
    <dgm:pt modelId="{4769ABEE-6998-4E74-B6D3-FA5B5C1F8D7E}" type="pres">
      <dgm:prSet presAssocID="{970D8302-288B-4A3A-B40C-919DD886C081}" presName="accentRepeatNode" presStyleLbl="solidFgAcc1" presStyleIdx="2" presStyleCnt="5"/>
      <dgm:spPr/>
    </dgm:pt>
    <dgm:pt modelId="{50E6E9AD-DAFD-4DF0-9060-4A16D02F26C0}" type="pres">
      <dgm:prSet presAssocID="{8ED1EB04-6FEE-451B-990A-A5A792BEEBDB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0E94F1-90D0-40EA-8D53-46CD298654B6}" type="pres">
      <dgm:prSet presAssocID="{8ED1EB04-6FEE-451B-990A-A5A792BEEBDB}" presName="accent_4" presStyleCnt="0"/>
      <dgm:spPr/>
    </dgm:pt>
    <dgm:pt modelId="{1C09877A-A255-423F-A6A8-3204BB0B6A7C}" type="pres">
      <dgm:prSet presAssocID="{8ED1EB04-6FEE-451B-990A-A5A792BEEBDB}" presName="accentRepeatNode" presStyleLbl="solidFgAcc1" presStyleIdx="3" presStyleCnt="5" custLinFactNeighborX="1557" custLinFactNeighborY="-1349"/>
      <dgm:spPr/>
    </dgm:pt>
    <dgm:pt modelId="{3B9CEFB2-BD6D-4B04-A3C1-7D7522543183}" type="pres">
      <dgm:prSet presAssocID="{D1FD098C-D997-4958-8561-919B1DFE7518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8E488F-2BDF-4459-A480-0A3A54BE3F86}" type="pres">
      <dgm:prSet presAssocID="{D1FD098C-D997-4958-8561-919B1DFE7518}" presName="accent_5" presStyleCnt="0"/>
      <dgm:spPr/>
    </dgm:pt>
    <dgm:pt modelId="{EE8C6BFA-760C-4EE9-86C2-33E5B8D90A5F}" type="pres">
      <dgm:prSet presAssocID="{D1FD098C-D997-4958-8561-919B1DFE7518}" presName="accentRepeatNode" presStyleLbl="solidFgAcc1" presStyleIdx="4" presStyleCnt="5"/>
      <dgm:spPr/>
    </dgm:pt>
  </dgm:ptLst>
  <dgm:cxnLst>
    <dgm:cxn modelId="{FD075EFB-0A5F-4145-A383-276DBEB3D9D4}" type="presOf" srcId="{2B0D1B0B-1B56-4F32-8FBB-9B1094653D4D}" destId="{861E440B-E845-439B-A7AE-9DCEC78B6A84}" srcOrd="0" destOrd="0" presId="urn:microsoft.com/office/officeart/2008/layout/VerticalCurvedList"/>
    <dgm:cxn modelId="{9798C93A-9013-495E-A0D8-96C8BA24C9DB}" srcId="{E14C328B-9887-4BA9-AAA7-00750FB10413}" destId="{2B0D1B0B-1B56-4F32-8FBB-9B1094653D4D}" srcOrd="1" destOrd="0" parTransId="{3DBCCB80-0703-4AC9-B9B1-A53EBBF9B2B1}" sibTransId="{EEFE1373-658F-4764-A4A0-C1549F714D1E}"/>
    <dgm:cxn modelId="{922C5AE8-80CB-4B1C-A174-807AA737C48C}" type="presOf" srcId="{E14C328B-9887-4BA9-AAA7-00750FB10413}" destId="{E80DCD51-253B-4A96-9658-1CF75EF9B9E5}" srcOrd="0" destOrd="0" presId="urn:microsoft.com/office/officeart/2008/layout/VerticalCurvedList"/>
    <dgm:cxn modelId="{A025DB1C-A1BD-4C8B-8E71-49DD352F60EB}" srcId="{E14C328B-9887-4BA9-AAA7-00750FB10413}" destId="{970D8302-288B-4A3A-B40C-919DD886C081}" srcOrd="2" destOrd="0" parTransId="{08D56907-4EBC-493F-8AE5-9D07A735E3B6}" sibTransId="{BA0E539D-3752-4153-BC6A-A70013E71386}"/>
    <dgm:cxn modelId="{E354CE32-53FD-4E9F-96A6-B6FA5E57B163}" type="presOf" srcId="{8ED1EB04-6FEE-451B-990A-A5A792BEEBDB}" destId="{50E6E9AD-DAFD-4DF0-9060-4A16D02F26C0}" srcOrd="0" destOrd="0" presId="urn:microsoft.com/office/officeart/2008/layout/VerticalCurvedList"/>
    <dgm:cxn modelId="{A6B423D4-015E-4EA2-820E-26B65FE45108}" type="presOf" srcId="{970D8302-288B-4A3A-B40C-919DD886C081}" destId="{56A1C7FE-9F08-424F-B246-BE4E4ED4D5EC}" srcOrd="0" destOrd="0" presId="urn:microsoft.com/office/officeart/2008/layout/VerticalCurvedList"/>
    <dgm:cxn modelId="{0B0353CF-FCB2-44E3-98B4-CDF06E77C517}" srcId="{E14C328B-9887-4BA9-AAA7-00750FB10413}" destId="{8ED1EB04-6FEE-451B-990A-A5A792BEEBDB}" srcOrd="3" destOrd="0" parTransId="{A2C91167-8808-4149-AE19-E3361B4D6BA3}" sibTransId="{83B9DEB2-F3A1-4B1E-97D5-92B4F5636540}"/>
    <dgm:cxn modelId="{8A0B7BB2-2A49-422C-B07F-E54CD3A125B1}" srcId="{E14C328B-9887-4BA9-AAA7-00750FB10413}" destId="{E0B2392B-C720-4387-892B-234A4BE19C08}" srcOrd="0" destOrd="0" parTransId="{A13A9308-FDF8-4DF9-ABA8-5F18216705A7}" sibTransId="{B25FC36C-D7B8-433D-95C0-8084DC9C4090}"/>
    <dgm:cxn modelId="{0548CB6B-7849-47D9-B52E-03484B5F759C}" srcId="{E14C328B-9887-4BA9-AAA7-00750FB10413}" destId="{D1FD098C-D997-4958-8561-919B1DFE7518}" srcOrd="4" destOrd="0" parTransId="{4B4DC848-1E46-4932-957B-A8944E5A80A8}" sibTransId="{46DE164B-8A81-4FF1-9D2C-70F024894C88}"/>
    <dgm:cxn modelId="{53C646B4-CA38-4B79-9DD1-19A3EC5312A9}" type="presOf" srcId="{D1FD098C-D997-4958-8561-919B1DFE7518}" destId="{3B9CEFB2-BD6D-4B04-A3C1-7D7522543183}" srcOrd="0" destOrd="0" presId="urn:microsoft.com/office/officeart/2008/layout/VerticalCurvedList"/>
    <dgm:cxn modelId="{7292C1C2-0B2F-45CB-A7D7-77E2F3808220}" type="presOf" srcId="{E0B2392B-C720-4387-892B-234A4BE19C08}" destId="{248743F9-7494-4BDE-BCDC-4CADA798A6EB}" srcOrd="0" destOrd="0" presId="urn:microsoft.com/office/officeart/2008/layout/VerticalCurvedList"/>
    <dgm:cxn modelId="{FDE6F2D1-D8C2-42F9-BEA5-86D122D06323}" type="presOf" srcId="{B25FC36C-D7B8-433D-95C0-8084DC9C4090}" destId="{48F0FCC7-9B8B-4D09-893A-34DEF7E7E599}" srcOrd="0" destOrd="0" presId="urn:microsoft.com/office/officeart/2008/layout/VerticalCurvedList"/>
    <dgm:cxn modelId="{B9A9E16D-D0F6-4F03-8415-0816F7390888}" type="presParOf" srcId="{E80DCD51-253B-4A96-9658-1CF75EF9B9E5}" destId="{DA24FC2E-13A3-463D-ABF3-33FC0D1C2A60}" srcOrd="0" destOrd="0" presId="urn:microsoft.com/office/officeart/2008/layout/VerticalCurvedList"/>
    <dgm:cxn modelId="{E2723658-3EED-461E-BD8E-06372FC42CB1}" type="presParOf" srcId="{DA24FC2E-13A3-463D-ABF3-33FC0D1C2A60}" destId="{EA6D94D7-7958-4523-A30D-41E5CAEE2348}" srcOrd="0" destOrd="0" presId="urn:microsoft.com/office/officeart/2008/layout/VerticalCurvedList"/>
    <dgm:cxn modelId="{155F29D6-70D7-4242-8584-A21517DF1098}" type="presParOf" srcId="{EA6D94D7-7958-4523-A30D-41E5CAEE2348}" destId="{D803F2E9-CF7E-4903-B15E-7DB0522CAE92}" srcOrd="0" destOrd="0" presId="urn:microsoft.com/office/officeart/2008/layout/VerticalCurvedList"/>
    <dgm:cxn modelId="{14A0901A-E548-42A6-8F3E-F5D2915BB601}" type="presParOf" srcId="{EA6D94D7-7958-4523-A30D-41E5CAEE2348}" destId="{48F0FCC7-9B8B-4D09-893A-34DEF7E7E599}" srcOrd="1" destOrd="0" presId="urn:microsoft.com/office/officeart/2008/layout/VerticalCurvedList"/>
    <dgm:cxn modelId="{948F0312-B089-456B-A655-9C81E8C1F2BF}" type="presParOf" srcId="{EA6D94D7-7958-4523-A30D-41E5CAEE2348}" destId="{72089C5E-EC9A-4BC9-A700-BBC7A5A05EF8}" srcOrd="2" destOrd="0" presId="urn:microsoft.com/office/officeart/2008/layout/VerticalCurvedList"/>
    <dgm:cxn modelId="{41879883-8D1C-410E-B4BE-26C169D1EC68}" type="presParOf" srcId="{EA6D94D7-7958-4523-A30D-41E5CAEE2348}" destId="{12BE2CEE-8F07-4A78-BB7E-F822D65395DC}" srcOrd="3" destOrd="0" presId="urn:microsoft.com/office/officeart/2008/layout/VerticalCurvedList"/>
    <dgm:cxn modelId="{5D342C9D-3CDF-45AD-8F18-47B40AFD0F3F}" type="presParOf" srcId="{DA24FC2E-13A3-463D-ABF3-33FC0D1C2A60}" destId="{248743F9-7494-4BDE-BCDC-4CADA798A6EB}" srcOrd="1" destOrd="0" presId="urn:microsoft.com/office/officeart/2008/layout/VerticalCurvedList"/>
    <dgm:cxn modelId="{4339CB30-7A4A-4FBB-B332-754CEA072603}" type="presParOf" srcId="{DA24FC2E-13A3-463D-ABF3-33FC0D1C2A60}" destId="{92614F3B-85EB-4571-8451-C1D45EB25CF6}" srcOrd="2" destOrd="0" presId="urn:microsoft.com/office/officeart/2008/layout/VerticalCurvedList"/>
    <dgm:cxn modelId="{E1818066-F621-42BA-86D9-C4283C1FFDFA}" type="presParOf" srcId="{92614F3B-85EB-4571-8451-C1D45EB25CF6}" destId="{725B8801-3208-4015-9089-8AFE51710A16}" srcOrd="0" destOrd="0" presId="urn:microsoft.com/office/officeart/2008/layout/VerticalCurvedList"/>
    <dgm:cxn modelId="{D36D9BC8-D21D-4F4E-BC0D-B62A98A3CD0E}" type="presParOf" srcId="{DA24FC2E-13A3-463D-ABF3-33FC0D1C2A60}" destId="{861E440B-E845-439B-A7AE-9DCEC78B6A84}" srcOrd="3" destOrd="0" presId="urn:microsoft.com/office/officeart/2008/layout/VerticalCurvedList"/>
    <dgm:cxn modelId="{8D603279-63C6-4A2A-BF78-D8A97B275852}" type="presParOf" srcId="{DA24FC2E-13A3-463D-ABF3-33FC0D1C2A60}" destId="{32A921C1-555A-41D9-B234-CB551D4A2613}" srcOrd="4" destOrd="0" presId="urn:microsoft.com/office/officeart/2008/layout/VerticalCurvedList"/>
    <dgm:cxn modelId="{555697CB-80FD-478B-A5D2-66111C36B3BA}" type="presParOf" srcId="{32A921C1-555A-41D9-B234-CB551D4A2613}" destId="{F950323B-FC99-4927-94EB-57228DF17B57}" srcOrd="0" destOrd="0" presId="urn:microsoft.com/office/officeart/2008/layout/VerticalCurvedList"/>
    <dgm:cxn modelId="{FF8849F6-F94D-4BF2-AF9E-C973499EB015}" type="presParOf" srcId="{DA24FC2E-13A3-463D-ABF3-33FC0D1C2A60}" destId="{56A1C7FE-9F08-424F-B246-BE4E4ED4D5EC}" srcOrd="5" destOrd="0" presId="urn:microsoft.com/office/officeart/2008/layout/VerticalCurvedList"/>
    <dgm:cxn modelId="{36D1430B-B592-49AA-B0C4-68FB6ADC21D8}" type="presParOf" srcId="{DA24FC2E-13A3-463D-ABF3-33FC0D1C2A60}" destId="{68EF07E7-4922-4377-AEFD-9D1C523C2028}" srcOrd="6" destOrd="0" presId="urn:microsoft.com/office/officeart/2008/layout/VerticalCurvedList"/>
    <dgm:cxn modelId="{AEAF80F5-2753-4005-B379-5C4560C5C94F}" type="presParOf" srcId="{68EF07E7-4922-4377-AEFD-9D1C523C2028}" destId="{4769ABEE-6998-4E74-B6D3-FA5B5C1F8D7E}" srcOrd="0" destOrd="0" presId="urn:microsoft.com/office/officeart/2008/layout/VerticalCurvedList"/>
    <dgm:cxn modelId="{ECA83393-8E27-4DB8-B20A-9ABBE2796408}" type="presParOf" srcId="{DA24FC2E-13A3-463D-ABF3-33FC0D1C2A60}" destId="{50E6E9AD-DAFD-4DF0-9060-4A16D02F26C0}" srcOrd="7" destOrd="0" presId="urn:microsoft.com/office/officeart/2008/layout/VerticalCurvedList"/>
    <dgm:cxn modelId="{90D129ED-3BD4-4B27-9EB4-FBD7F3860328}" type="presParOf" srcId="{DA24FC2E-13A3-463D-ABF3-33FC0D1C2A60}" destId="{6C0E94F1-90D0-40EA-8D53-46CD298654B6}" srcOrd="8" destOrd="0" presId="urn:microsoft.com/office/officeart/2008/layout/VerticalCurvedList"/>
    <dgm:cxn modelId="{746042E4-7CFF-4617-B6D0-DD2BFBDBE20F}" type="presParOf" srcId="{6C0E94F1-90D0-40EA-8D53-46CD298654B6}" destId="{1C09877A-A255-423F-A6A8-3204BB0B6A7C}" srcOrd="0" destOrd="0" presId="urn:microsoft.com/office/officeart/2008/layout/VerticalCurvedList"/>
    <dgm:cxn modelId="{C68CCC31-6BE6-4091-8C40-0165C85210D5}" type="presParOf" srcId="{DA24FC2E-13A3-463D-ABF3-33FC0D1C2A60}" destId="{3B9CEFB2-BD6D-4B04-A3C1-7D7522543183}" srcOrd="9" destOrd="0" presId="urn:microsoft.com/office/officeart/2008/layout/VerticalCurvedList"/>
    <dgm:cxn modelId="{09426BC1-A31D-44D7-B9FD-DBF4CA32BC3D}" type="presParOf" srcId="{DA24FC2E-13A3-463D-ABF3-33FC0D1C2A60}" destId="{A08E488F-2BDF-4459-A480-0A3A54BE3F86}" srcOrd="10" destOrd="0" presId="urn:microsoft.com/office/officeart/2008/layout/VerticalCurvedList"/>
    <dgm:cxn modelId="{4B4B3A0F-8AA5-484C-A5A9-5A05043280A5}" type="presParOf" srcId="{A08E488F-2BDF-4459-A480-0A3A54BE3F86}" destId="{EE8C6BFA-760C-4EE9-86C2-33E5B8D90A5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0BE0BB4-15DA-42C4-B5F0-3561BA49DE76}" type="doc">
      <dgm:prSet loTypeId="urn:microsoft.com/office/officeart/2005/8/layout/list1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25ADF71-5113-4098-A955-9F2EBA05B5A5}">
      <dgm:prSet phldrT="[Текст]" custT="1"/>
      <dgm:spPr/>
      <dgm:t>
        <a:bodyPr/>
        <a:lstStyle/>
        <a:p>
          <a:r>
            <a:rPr lang="ru-RU" sz="1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Адрес:</a:t>
          </a:r>
        </a:p>
      </dgm:t>
    </dgm:pt>
    <dgm:pt modelId="{5BA83004-8A78-4780-8595-6F74D648F575}" type="parTrans" cxnId="{9BEC41A7-CE05-4BE6-B65A-E046DE77E8AB}">
      <dgm:prSet/>
      <dgm:spPr/>
      <dgm:t>
        <a:bodyPr/>
        <a:lstStyle/>
        <a:p>
          <a:endParaRPr lang="ru-RU" sz="2000">
            <a:latin typeface="Arial" pitchFamily="34" charset="0"/>
            <a:cs typeface="Arial" pitchFamily="34" charset="0"/>
          </a:endParaRPr>
        </a:p>
      </dgm:t>
    </dgm:pt>
    <dgm:pt modelId="{619FACD2-5828-4A9A-A2B8-07A6BA2FD94B}" type="sibTrans" cxnId="{9BEC41A7-CE05-4BE6-B65A-E046DE77E8AB}">
      <dgm:prSet/>
      <dgm:spPr/>
      <dgm:t>
        <a:bodyPr/>
        <a:lstStyle/>
        <a:p>
          <a:endParaRPr lang="ru-RU" sz="2000">
            <a:latin typeface="Arial" pitchFamily="34" charset="0"/>
            <a:cs typeface="Arial" pitchFamily="34" charset="0"/>
          </a:endParaRPr>
        </a:p>
      </dgm:t>
    </dgm:pt>
    <dgm:pt modelId="{4E20F813-A0B4-49CF-AC4C-8579056731BF}">
      <dgm:prSet phldrT="[Текст]" custT="1"/>
      <dgm:spPr/>
      <dgm:t>
        <a:bodyPr/>
        <a:lstStyle/>
        <a:p>
          <a:r>
            <a:rPr lang="ru-RU" sz="2000" dirty="0"/>
            <a:t>г. Иркутск, ул. Ленина, д. 26</a:t>
          </a:r>
          <a:endParaRPr lang="ru-RU" sz="2000" dirty="0">
            <a:latin typeface="Arial" pitchFamily="34" charset="0"/>
            <a:cs typeface="Arial" pitchFamily="34" charset="0"/>
          </a:endParaRPr>
        </a:p>
      </dgm:t>
    </dgm:pt>
    <dgm:pt modelId="{7DA0212A-820F-4695-B16D-15EAADBBB062}" type="parTrans" cxnId="{0AF8D10C-7868-4534-AA95-F4443946B7BE}">
      <dgm:prSet/>
      <dgm:spPr/>
      <dgm:t>
        <a:bodyPr/>
        <a:lstStyle/>
        <a:p>
          <a:endParaRPr lang="ru-RU" sz="2000">
            <a:latin typeface="Arial" pitchFamily="34" charset="0"/>
            <a:cs typeface="Arial" pitchFamily="34" charset="0"/>
          </a:endParaRPr>
        </a:p>
      </dgm:t>
    </dgm:pt>
    <dgm:pt modelId="{22435D3F-4747-4BF1-89CE-3ADE311A371C}" type="sibTrans" cxnId="{0AF8D10C-7868-4534-AA95-F4443946B7BE}">
      <dgm:prSet/>
      <dgm:spPr/>
      <dgm:t>
        <a:bodyPr/>
        <a:lstStyle/>
        <a:p>
          <a:endParaRPr lang="ru-RU" sz="2000">
            <a:latin typeface="Arial" pitchFamily="34" charset="0"/>
            <a:cs typeface="Arial" pitchFamily="34" charset="0"/>
          </a:endParaRPr>
        </a:p>
      </dgm:t>
    </dgm:pt>
    <dgm:pt modelId="{C32D10D0-122C-45DE-9247-BA14BEAA2DA6}">
      <dgm:prSet phldrT="[Текст]" custT="1"/>
      <dgm:spPr/>
      <dgm:t>
        <a:bodyPr/>
        <a:lstStyle/>
        <a:p>
          <a:r>
            <a:rPr lang="ru-RU" sz="1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Контактные телефоны:</a:t>
          </a:r>
        </a:p>
      </dgm:t>
    </dgm:pt>
    <dgm:pt modelId="{3421348A-1C3F-4C42-8445-F22102CFE165}" type="parTrans" cxnId="{23D82F58-04FC-4E8A-A2F0-9A24AEA08BC7}">
      <dgm:prSet/>
      <dgm:spPr/>
      <dgm:t>
        <a:bodyPr/>
        <a:lstStyle/>
        <a:p>
          <a:endParaRPr lang="ru-RU" sz="2000">
            <a:latin typeface="Arial" pitchFamily="34" charset="0"/>
            <a:cs typeface="Arial" pitchFamily="34" charset="0"/>
          </a:endParaRPr>
        </a:p>
      </dgm:t>
    </dgm:pt>
    <dgm:pt modelId="{B3715AFB-2E88-4893-B675-FDBAA0258F67}" type="sibTrans" cxnId="{23D82F58-04FC-4E8A-A2F0-9A24AEA08BC7}">
      <dgm:prSet/>
      <dgm:spPr/>
      <dgm:t>
        <a:bodyPr/>
        <a:lstStyle/>
        <a:p>
          <a:endParaRPr lang="ru-RU" sz="2000">
            <a:latin typeface="Arial" pitchFamily="34" charset="0"/>
            <a:cs typeface="Arial" pitchFamily="34" charset="0"/>
          </a:endParaRPr>
        </a:p>
      </dgm:t>
    </dgm:pt>
    <dgm:pt modelId="{2E05C8CD-9FF3-4039-A36B-0E4960509F05}">
      <dgm:prSet phldrT="[Текст]" custT="1"/>
      <dgm:spPr/>
      <dgm:t>
        <a:bodyPr/>
        <a:lstStyle/>
        <a:p>
          <a:r>
            <a:rPr lang="ru-RU" sz="2000" smtClean="0"/>
            <a:t>34-37-05, 20-19-85</a:t>
          </a:r>
          <a:endParaRPr lang="ru-RU" sz="2000" dirty="0">
            <a:latin typeface="Arial" pitchFamily="34" charset="0"/>
            <a:cs typeface="Arial" pitchFamily="34" charset="0"/>
          </a:endParaRPr>
        </a:p>
      </dgm:t>
    </dgm:pt>
    <dgm:pt modelId="{0B2BF660-BBDC-444A-8D8D-B861F5AB37F5}" type="parTrans" cxnId="{7C8F322B-1D85-4E01-8A1A-D7155752A399}">
      <dgm:prSet/>
      <dgm:spPr/>
      <dgm:t>
        <a:bodyPr/>
        <a:lstStyle/>
        <a:p>
          <a:endParaRPr lang="ru-RU" sz="2000">
            <a:latin typeface="Arial" pitchFamily="34" charset="0"/>
            <a:cs typeface="Arial" pitchFamily="34" charset="0"/>
          </a:endParaRPr>
        </a:p>
      </dgm:t>
    </dgm:pt>
    <dgm:pt modelId="{2466AFDE-9233-4EE6-8FB0-C98C6B86ADDD}" type="sibTrans" cxnId="{7C8F322B-1D85-4E01-8A1A-D7155752A399}">
      <dgm:prSet/>
      <dgm:spPr/>
      <dgm:t>
        <a:bodyPr/>
        <a:lstStyle/>
        <a:p>
          <a:endParaRPr lang="ru-RU" sz="2000">
            <a:latin typeface="Arial" pitchFamily="34" charset="0"/>
            <a:cs typeface="Arial" pitchFamily="34" charset="0"/>
          </a:endParaRPr>
        </a:p>
      </dgm:t>
    </dgm:pt>
    <dgm:pt modelId="{4F1F072D-C22F-4B9D-8B3D-02FE78317175}">
      <dgm:prSet phldrT="[Текст]" custT="1"/>
      <dgm:spPr/>
      <dgm:t>
        <a:bodyPr/>
        <a:lstStyle/>
        <a:p>
          <a:r>
            <a:rPr lang="ru-RU" sz="1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Сайт:</a:t>
          </a:r>
        </a:p>
      </dgm:t>
    </dgm:pt>
    <dgm:pt modelId="{CD467C27-F95C-443A-BD9E-9DF82432F24B}" type="parTrans" cxnId="{034418BB-E5E3-418D-B097-33D6D36996E3}">
      <dgm:prSet/>
      <dgm:spPr/>
      <dgm:t>
        <a:bodyPr/>
        <a:lstStyle/>
        <a:p>
          <a:endParaRPr lang="ru-RU" sz="2000">
            <a:latin typeface="Arial" pitchFamily="34" charset="0"/>
            <a:cs typeface="Arial" pitchFamily="34" charset="0"/>
          </a:endParaRPr>
        </a:p>
      </dgm:t>
    </dgm:pt>
    <dgm:pt modelId="{F6A2FB3C-AA9E-43C1-9A04-547936C3ECFF}" type="sibTrans" cxnId="{034418BB-E5E3-418D-B097-33D6D36996E3}">
      <dgm:prSet/>
      <dgm:spPr/>
      <dgm:t>
        <a:bodyPr/>
        <a:lstStyle/>
        <a:p>
          <a:endParaRPr lang="ru-RU" sz="2000">
            <a:latin typeface="Arial" pitchFamily="34" charset="0"/>
            <a:cs typeface="Arial" pitchFamily="34" charset="0"/>
          </a:endParaRPr>
        </a:p>
      </dgm:t>
    </dgm:pt>
    <dgm:pt modelId="{CDB9CEFE-E282-459D-8A6A-962737520A82}">
      <dgm:prSet phldrT="[Текст]" custT="1"/>
      <dgm:spPr/>
      <dgm:t>
        <a:bodyPr/>
        <a:lstStyle/>
        <a:p>
          <a:r>
            <a:rPr lang="en-US" sz="2000" dirty="0">
              <a:latin typeface="+mn-lt"/>
              <a:cs typeface="Arial" pitchFamily="34" charset="0"/>
            </a:rPr>
            <a:t>www</a:t>
          </a:r>
          <a:r>
            <a:rPr lang="ru-RU" sz="2000" dirty="0">
              <a:latin typeface="+mn-lt"/>
              <a:cs typeface="Arial" pitchFamily="34" charset="0"/>
            </a:rPr>
            <a:t>.</a:t>
          </a:r>
          <a:r>
            <a:rPr lang="en-US" sz="2000" dirty="0">
              <a:latin typeface="+mn-lt"/>
              <a:cs typeface="Arial" pitchFamily="34" charset="0"/>
            </a:rPr>
            <a:t>mc.eduirk.ru</a:t>
          </a:r>
          <a:endParaRPr lang="ru-RU" sz="2000" dirty="0">
            <a:latin typeface="+mn-lt"/>
            <a:cs typeface="Arial" pitchFamily="34" charset="0"/>
          </a:endParaRPr>
        </a:p>
      </dgm:t>
    </dgm:pt>
    <dgm:pt modelId="{BB782B1A-969D-40A2-8C8C-72C065BB7070}" type="parTrans" cxnId="{83EE1067-676E-4C13-BF52-3E1E4542BD8A}">
      <dgm:prSet/>
      <dgm:spPr/>
      <dgm:t>
        <a:bodyPr/>
        <a:lstStyle/>
        <a:p>
          <a:endParaRPr lang="ru-RU" sz="2000"/>
        </a:p>
      </dgm:t>
    </dgm:pt>
    <dgm:pt modelId="{68A200DA-C90A-4123-91AD-E0AB4763CFCE}" type="sibTrans" cxnId="{83EE1067-676E-4C13-BF52-3E1E4542BD8A}">
      <dgm:prSet/>
      <dgm:spPr/>
      <dgm:t>
        <a:bodyPr/>
        <a:lstStyle/>
        <a:p>
          <a:endParaRPr lang="ru-RU" sz="2000"/>
        </a:p>
      </dgm:t>
    </dgm:pt>
    <dgm:pt modelId="{5CB70E51-BE38-49B1-B746-FB559A0D78F1}">
      <dgm:prSet phldrT="[Текст]" custT="1"/>
      <dgm:spPr/>
      <dgm:t>
        <a:bodyPr/>
        <a:lstStyle/>
        <a:p>
          <a:r>
            <a:rPr lang="ru-RU" sz="1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Электронная почта: </a:t>
          </a:r>
        </a:p>
      </dgm:t>
    </dgm:pt>
    <dgm:pt modelId="{C75B634F-1453-4F60-B123-EED9F5E40149}" type="parTrans" cxnId="{6FB4BB6E-D8FB-46B4-A1E9-ECAC6C6E92B7}">
      <dgm:prSet/>
      <dgm:spPr/>
      <dgm:t>
        <a:bodyPr/>
        <a:lstStyle/>
        <a:p>
          <a:endParaRPr lang="ru-RU" sz="2000"/>
        </a:p>
      </dgm:t>
    </dgm:pt>
    <dgm:pt modelId="{AD11C445-939B-4DB9-8272-6C3BDECF943F}" type="sibTrans" cxnId="{6FB4BB6E-D8FB-46B4-A1E9-ECAC6C6E92B7}">
      <dgm:prSet/>
      <dgm:spPr/>
      <dgm:t>
        <a:bodyPr/>
        <a:lstStyle/>
        <a:p>
          <a:endParaRPr lang="ru-RU" sz="2000"/>
        </a:p>
      </dgm:t>
    </dgm:pt>
    <dgm:pt modelId="{6CA77B78-FD75-4E30-8B83-6AFF7A40FD31}">
      <dgm:prSet phldrT="[Текст]" custT="1"/>
      <dgm:spPr/>
      <dgm:t>
        <a:bodyPr/>
        <a:lstStyle/>
        <a:p>
          <a:r>
            <a:rPr lang="en-US" sz="2000" dirty="0">
              <a:latin typeface="+mn-lt"/>
              <a:cs typeface="Arial" pitchFamily="34" charset="0"/>
            </a:rPr>
            <a:t>irk_imcro@bk.ru</a:t>
          </a:r>
          <a:endParaRPr lang="ru-RU" sz="2000" dirty="0">
            <a:latin typeface="+mn-lt"/>
            <a:cs typeface="Arial" pitchFamily="34" charset="0"/>
          </a:endParaRPr>
        </a:p>
      </dgm:t>
    </dgm:pt>
    <dgm:pt modelId="{B343B72E-073E-4A23-9638-1A15ED2F8C4B}" type="parTrans" cxnId="{EF0368F8-CC22-4E49-B085-F850BACFF464}">
      <dgm:prSet/>
      <dgm:spPr/>
      <dgm:t>
        <a:bodyPr/>
        <a:lstStyle/>
        <a:p>
          <a:endParaRPr lang="ru-RU" sz="2000"/>
        </a:p>
      </dgm:t>
    </dgm:pt>
    <dgm:pt modelId="{581D8849-C70C-459D-BE8C-74C8F54211D4}" type="sibTrans" cxnId="{EF0368F8-CC22-4E49-B085-F850BACFF464}">
      <dgm:prSet/>
      <dgm:spPr/>
      <dgm:t>
        <a:bodyPr/>
        <a:lstStyle/>
        <a:p>
          <a:endParaRPr lang="ru-RU" sz="2000"/>
        </a:p>
      </dgm:t>
    </dgm:pt>
    <dgm:pt modelId="{6E5D082D-B5DA-4D6D-B417-2071146D5782}">
      <dgm:prSet phldrT="[Текст]" custT="1"/>
      <dgm:spPr/>
      <dgm:t>
        <a:bodyPr/>
        <a:lstStyle/>
        <a:p>
          <a:r>
            <a:rPr lang="ru-RU" sz="1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Директор:</a:t>
          </a:r>
        </a:p>
      </dgm:t>
    </dgm:pt>
    <dgm:pt modelId="{4DA7BE72-89E8-4391-A94D-F221E4BEFD00}" type="parTrans" cxnId="{C4365F8D-EEAA-424C-B2E6-41CB3E4C79D9}">
      <dgm:prSet/>
      <dgm:spPr/>
      <dgm:t>
        <a:bodyPr/>
        <a:lstStyle/>
        <a:p>
          <a:endParaRPr lang="ru-RU" sz="2000"/>
        </a:p>
      </dgm:t>
    </dgm:pt>
    <dgm:pt modelId="{82237BFA-A2CC-454C-B982-7963DC7672FA}" type="sibTrans" cxnId="{C4365F8D-EEAA-424C-B2E6-41CB3E4C79D9}">
      <dgm:prSet/>
      <dgm:spPr/>
      <dgm:t>
        <a:bodyPr/>
        <a:lstStyle/>
        <a:p>
          <a:endParaRPr lang="ru-RU" sz="2000"/>
        </a:p>
      </dgm:t>
    </dgm:pt>
    <dgm:pt modelId="{CD9A23B4-F34B-4F82-AC9C-639C67374E3F}">
      <dgm:prSet phldrT="[Текст]" custT="1"/>
      <dgm:spPr/>
      <dgm:t>
        <a:bodyPr/>
        <a:lstStyle/>
        <a:p>
          <a:r>
            <a:rPr lang="ru-RU" sz="2000" b="0" i="1" dirty="0">
              <a:latin typeface="Arial" pitchFamily="34" charset="0"/>
              <a:cs typeface="Arial" pitchFamily="34" charset="0"/>
            </a:rPr>
            <a:t>Василькова Юлия Викторовна</a:t>
          </a:r>
        </a:p>
      </dgm:t>
    </dgm:pt>
    <dgm:pt modelId="{C05B18B9-640D-4CD3-B8E8-41C84333F4D4}" type="parTrans" cxnId="{DC28733E-F740-48C6-A729-8D4B9C26A97A}">
      <dgm:prSet/>
      <dgm:spPr/>
      <dgm:t>
        <a:bodyPr/>
        <a:lstStyle/>
        <a:p>
          <a:endParaRPr lang="ru-RU" sz="2000"/>
        </a:p>
      </dgm:t>
    </dgm:pt>
    <dgm:pt modelId="{E821FE06-8BB8-4D79-8635-DC597BAE5ADC}" type="sibTrans" cxnId="{DC28733E-F740-48C6-A729-8D4B9C26A97A}">
      <dgm:prSet/>
      <dgm:spPr/>
      <dgm:t>
        <a:bodyPr/>
        <a:lstStyle/>
        <a:p>
          <a:endParaRPr lang="ru-RU" sz="2000"/>
        </a:p>
      </dgm:t>
    </dgm:pt>
    <dgm:pt modelId="{F1853988-A22A-4910-8757-2B1EA6101ABA}" type="pres">
      <dgm:prSet presAssocID="{30BE0BB4-15DA-42C4-B5F0-3561BA49DE7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E8A0250-1F9E-4515-914C-7266ADD5E857}" type="pres">
      <dgm:prSet presAssocID="{6E5D082D-B5DA-4D6D-B417-2071146D5782}" presName="parentLin" presStyleCnt="0"/>
      <dgm:spPr/>
    </dgm:pt>
    <dgm:pt modelId="{F6C92052-1AFD-47DC-8F33-18DEFD83A9E5}" type="pres">
      <dgm:prSet presAssocID="{6E5D082D-B5DA-4D6D-B417-2071146D5782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4C59D7ED-73CF-4D58-B4D3-768AD4ECA8F3}" type="pres">
      <dgm:prSet presAssocID="{6E5D082D-B5DA-4D6D-B417-2071146D5782}" presName="parentText" presStyleLbl="node1" presStyleIdx="0" presStyleCnt="5" custScaleY="14910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165E3D-A06D-4E67-83F7-6C449FC6DC30}" type="pres">
      <dgm:prSet presAssocID="{6E5D082D-B5DA-4D6D-B417-2071146D5782}" presName="negativeSpace" presStyleCnt="0"/>
      <dgm:spPr/>
    </dgm:pt>
    <dgm:pt modelId="{6C590676-26FF-4520-9462-A583F6E12E29}" type="pres">
      <dgm:prSet presAssocID="{6E5D082D-B5DA-4D6D-B417-2071146D5782}" presName="childText" presStyleLbl="conFgAcc1" presStyleIdx="0" presStyleCnt="5" custScaleX="830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63D916-87E4-44DC-B150-FB0889620632}" type="pres">
      <dgm:prSet presAssocID="{82237BFA-A2CC-454C-B982-7963DC7672FA}" presName="spaceBetweenRectangles" presStyleCnt="0"/>
      <dgm:spPr/>
    </dgm:pt>
    <dgm:pt modelId="{4F216514-0AB2-404A-8A4C-29AB43502A57}" type="pres">
      <dgm:prSet presAssocID="{C25ADF71-5113-4098-A955-9F2EBA05B5A5}" presName="parentLin" presStyleCnt="0"/>
      <dgm:spPr/>
    </dgm:pt>
    <dgm:pt modelId="{49E101E5-3E3E-4FD4-87AF-781499DE62A2}" type="pres">
      <dgm:prSet presAssocID="{C25ADF71-5113-4098-A955-9F2EBA05B5A5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D083E077-ED54-4997-A2EE-FD4588EF7844}" type="pres">
      <dgm:prSet presAssocID="{C25ADF71-5113-4098-A955-9F2EBA05B5A5}" presName="parentText" presStyleLbl="node1" presStyleIdx="1" presStyleCnt="5" custScaleY="14910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E9C2C8-8818-4A62-9843-AB8A7A772196}" type="pres">
      <dgm:prSet presAssocID="{C25ADF71-5113-4098-A955-9F2EBA05B5A5}" presName="negativeSpace" presStyleCnt="0"/>
      <dgm:spPr/>
    </dgm:pt>
    <dgm:pt modelId="{53839040-D860-40A5-86C6-4A4A90CE53A8}" type="pres">
      <dgm:prSet presAssocID="{C25ADF71-5113-4098-A955-9F2EBA05B5A5}" presName="childText" presStyleLbl="conFgAcc1" presStyleIdx="1" presStyleCnt="5" custScaleX="830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7EA9B3-15CE-4DEA-BD57-732F9E5DA440}" type="pres">
      <dgm:prSet presAssocID="{619FACD2-5828-4A9A-A2B8-07A6BA2FD94B}" presName="spaceBetweenRectangles" presStyleCnt="0"/>
      <dgm:spPr/>
    </dgm:pt>
    <dgm:pt modelId="{A929DF2C-D3CE-4A30-8362-05E3AC64059B}" type="pres">
      <dgm:prSet presAssocID="{C32D10D0-122C-45DE-9247-BA14BEAA2DA6}" presName="parentLin" presStyleCnt="0"/>
      <dgm:spPr/>
    </dgm:pt>
    <dgm:pt modelId="{B9F93A14-D403-4E62-A4FF-970F07501B37}" type="pres">
      <dgm:prSet presAssocID="{C32D10D0-122C-45DE-9247-BA14BEAA2DA6}" presName="parentLeftMargin" presStyleLbl="node1" presStyleIdx="1" presStyleCnt="5"/>
      <dgm:spPr/>
      <dgm:t>
        <a:bodyPr/>
        <a:lstStyle/>
        <a:p>
          <a:endParaRPr lang="ru-RU"/>
        </a:p>
      </dgm:t>
    </dgm:pt>
    <dgm:pt modelId="{654EC589-41D7-49E2-95CB-C156E10ABC99}" type="pres">
      <dgm:prSet presAssocID="{C32D10D0-122C-45DE-9247-BA14BEAA2DA6}" presName="parentText" presStyleLbl="node1" presStyleIdx="2" presStyleCnt="5" custScaleY="14910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01EB50-77E3-4F07-B9C2-75F752749BC3}" type="pres">
      <dgm:prSet presAssocID="{C32D10D0-122C-45DE-9247-BA14BEAA2DA6}" presName="negativeSpace" presStyleCnt="0"/>
      <dgm:spPr/>
    </dgm:pt>
    <dgm:pt modelId="{7C2DF50E-0F55-4CC6-946B-A6A1B88BD059}" type="pres">
      <dgm:prSet presAssocID="{C32D10D0-122C-45DE-9247-BA14BEAA2DA6}" presName="childText" presStyleLbl="conFgAcc1" presStyleIdx="2" presStyleCnt="5" custScaleX="830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7FA008-3D19-4858-88F7-D7D2A3E5620F}" type="pres">
      <dgm:prSet presAssocID="{B3715AFB-2E88-4893-B675-FDBAA0258F67}" presName="spaceBetweenRectangles" presStyleCnt="0"/>
      <dgm:spPr/>
    </dgm:pt>
    <dgm:pt modelId="{5783AE69-C8BA-4488-822E-81E15686E87D}" type="pres">
      <dgm:prSet presAssocID="{4F1F072D-C22F-4B9D-8B3D-02FE78317175}" presName="parentLin" presStyleCnt="0"/>
      <dgm:spPr/>
    </dgm:pt>
    <dgm:pt modelId="{2AD03A2D-14E5-42DB-8E88-417D9DF966AE}" type="pres">
      <dgm:prSet presAssocID="{4F1F072D-C22F-4B9D-8B3D-02FE78317175}" presName="parentLeftMargin" presStyleLbl="node1" presStyleIdx="2" presStyleCnt="5"/>
      <dgm:spPr/>
      <dgm:t>
        <a:bodyPr/>
        <a:lstStyle/>
        <a:p>
          <a:endParaRPr lang="ru-RU"/>
        </a:p>
      </dgm:t>
    </dgm:pt>
    <dgm:pt modelId="{BDF0CD59-C334-484F-B0BF-DF72C1348077}" type="pres">
      <dgm:prSet presAssocID="{4F1F072D-C22F-4B9D-8B3D-02FE78317175}" presName="parentText" presStyleLbl="node1" presStyleIdx="3" presStyleCnt="5" custScaleY="14910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0D19F7-D8CF-4D52-B133-CCA8F9FC1418}" type="pres">
      <dgm:prSet presAssocID="{4F1F072D-C22F-4B9D-8B3D-02FE78317175}" presName="negativeSpace" presStyleCnt="0"/>
      <dgm:spPr/>
    </dgm:pt>
    <dgm:pt modelId="{601D2D75-35E7-4706-880F-5CA36D80350D}" type="pres">
      <dgm:prSet presAssocID="{4F1F072D-C22F-4B9D-8B3D-02FE78317175}" presName="childText" presStyleLbl="conFgAcc1" presStyleIdx="3" presStyleCnt="5" custScaleX="83043" custLinFactNeighborX="-8412" custLinFactNeighborY="113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FDA0C9-5684-46CF-9EA1-1D8557C5158B}" type="pres">
      <dgm:prSet presAssocID="{F6A2FB3C-AA9E-43C1-9A04-547936C3ECFF}" presName="spaceBetweenRectangles" presStyleCnt="0"/>
      <dgm:spPr/>
    </dgm:pt>
    <dgm:pt modelId="{5DB30012-623F-4593-9083-5CD76F0D24A2}" type="pres">
      <dgm:prSet presAssocID="{5CB70E51-BE38-49B1-B746-FB559A0D78F1}" presName="parentLin" presStyleCnt="0"/>
      <dgm:spPr/>
    </dgm:pt>
    <dgm:pt modelId="{52136D5D-2338-4EFF-9D3A-356DC4D0D98F}" type="pres">
      <dgm:prSet presAssocID="{5CB70E51-BE38-49B1-B746-FB559A0D78F1}" presName="parentLeftMargin" presStyleLbl="node1" presStyleIdx="3" presStyleCnt="5"/>
      <dgm:spPr/>
      <dgm:t>
        <a:bodyPr/>
        <a:lstStyle/>
        <a:p>
          <a:endParaRPr lang="ru-RU"/>
        </a:p>
      </dgm:t>
    </dgm:pt>
    <dgm:pt modelId="{FB7A3B84-6A55-473D-8192-AA32F65F9B6B}" type="pres">
      <dgm:prSet presAssocID="{5CB70E51-BE38-49B1-B746-FB559A0D78F1}" presName="parentText" presStyleLbl="node1" presStyleIdx="4" presStyleCnt="5" custScaleY="14910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112C01-0403-496D-B650-41D0A6D50B0B}" type="pres">
      <dgm:prSet presAssocID="{5CB70E51-BE38-49B1-B746-FB559A0D78F1}" presName="negativeSpace" presStyleCnt="0"/>
      <dgm:spPr/>
    </dgm:pt>
    <dgm:pt modelId="{2700E9CB-FA08-4A79-82FE-05D9463AD9CE}" type="pres">
      <dgm:prSet presAssocID="{5CB70E51-BE38-49B1-B746-FB559A0D78F1}" presName="childText" presStyleLbl="conFgAcc1" presStyleIdx="4" presStyleCnt="5" custScaleX="830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90BC79F-03D3-48B5-B3BA-906401BAC318}" type="presOf" srcId="{C25ADF71-5113-4098-A955-9F2EBA05B5A5}" destId="{D083E077-ED54-4997-A2EE-FD4588EF7844}" srcOrd="1" destOrd="0" presId="urn:microsoft.com/office/officeart/2005/8/layout/list1"/>
    <dgm:cxn modelId="{6FB4BB6E-D8FB-46B4-A1E9-ECAC6C6E92B7}" srcId="{30BE0BB4-15DA-42C4-B5F0-3561BA49DE76}" destId="{5CB70E51-BE38-49B1-B746-FB559A0D78F1}" srcOrd="4" destOrd="0" parTransId="{C75B634F-1453-4F60-B123-EED9F5E40149}" sibTransId="{AD11C445-939B-4DB9-8272-6C3BDECF943F}"/>
    <dgm:cxn modelId="{B30455E7-8211-4AD8-91D9-8B054DDC8E90}" type="presOf" srcId="{6E5D082D-B5DA-4D6D-B417-2071146D5782}" destId="{F6C92052-1AFD-47DC-8F33-18DEFD83A9E5}" srcOrd="0" destOrd="0" presId="urn:microsoft.com/office/officeart/2005/8/layout/list1"/>
    <dgm:cxn modelId="{83EE1067-676E-4C13-BF52-3E1E4542BD8A}" srcId="{4F1F072D-C22F-4B9D-8B3D-02FE78317175}" destId="{CDB9CEFE-E282-459D-8A6A-962737520A82}" srcOrd="0" destOrd="0" parTransId="{BB782B1A-969D-40A2-8C8C-72C065BB7070}" sibTransId="{68A200DA-C90A-4123-91AD-E0AB4763CFCE}"/>
    <dgm:cxn modelId="{7C8F322B-1D85-4E01-8A1A-D7155752A399}" srcId="{C32D10D0-122C-45DE-9247-BA14BEAA2DA6}" destId="{2E05C8CD-9FF3-4039-A36B-0E4960509F05}" srcOrd="0" destOrd="0" parTransId="{0B2BF660-BBDC-444A-8D8D-B861F5AB37F5}" sibTransId="{2466AFDE-9233-4EE6-8FB0-C98C6B86ADDD}"/>
    <dgm:cxn modelId="{4D3B8706-1EDB-4AF5-848A-E43D970E1715}" type="presOf" srcId="{4F1F072D-C22F-4B9D-8B3D-02FE78317175}" destId="{2AD03A2D-14E5-42DB-8E88-417D9DF966AE}" srcOrd="0" destOrd="0" presId="urn:microsoft.com/office/officeart/2005/8/layout/list1"/>
    <dgm:cxn modelId="{9BEC41A7-CE05-4BE6-B65A-E046DE77E8AB}" srcId="{30BE0BB4-15DA-42C4-B5F0-3561BA49DE76}" destId="{C25ADF71-5113-4098-A955-9F2EBA05B5A5}" srcOrd="1" destOrd="0" parTransId="{5BA83004-8A78-4780-8595-6F74D648F575}" sibTransId="{619FACD2-5828-4A9A-A2B8-07A6BA2FD94B}"/>
    <dgm:cxn modelId="{B612A970-1B8E-47C0-A087-7C8809B11D1B}" type="presOf" srcId="{C25ADF71-5113-4098-A955-9F2EBA05B5A5}" destId="{49E101E5-3E3E-4FD4-87AF-781499DE62A2}" srcOrd="0" destOrd="0" presId="urn:microsoft.com/office/officeart/2005/8/layout/list1"/>
    <dgm:cxn modelId="{0AF8D10C-7868-4534-AA95-F4443946B7BE}" srcId="{C25ADF71-5113-4098-A955-9F2EBA05B5A5}" destId="{4E20F813-A0B4-49CF-AC4C-8579056731BF}" srcOrd="0" destOrd="0" parTransId="{7DA0212A-820F-4695-B16D-15EAADBBB062}" sibTransId="{22435D3F-4747-4BF1-89CE-3ADE311A371C}"/>
    <dgm:cxn modelId="{23D82F58-04FC-4E8A-A2F0-9A24AEA08BC7}" srcId="{30BE0BB4-15DA-42C4-B5F0-3561BA49DE76}" destId="{C32D10D0-122C-45DE-9247-BA14BEAA2DA6}" srcOrd="2" destOrd="0" parTransId="{3421348A-1C3F-4C42-8445-F22102CFE165}" sibTransId="{B3715AFB-2E88-4893-B675-FDBAA0258F67}"/>
    <dgm:cxn modelId="{6ED1C1CC-0EF4-4353-9412-A184BF88166D}" type="presOf" srcId="{CDB9CEFE-E282-459D-8A6A-962737520A82}" destId="{601D2D75-35E7-4706-880F-5CA36D80350D}" srcOrd="0" destOrd="0" presId="urn:microsoft.com/office/officeart/2005/8/layout/list1"/>
    <dgm:cxn modelId="{4C0D952B-C6F5-4B9A-9130-74982E3E5ED6}" type="presOf" srcId="{4F1F072D-C22F-4B9D-8B3D-02FE78317175}" destId="{BDF0CD59-C334-484F-B0BF-DF72C1348077}" srcOrd="1" destOrd="0" presId="urn:microsoft.com/office/officeart/2005/8/layout/list1"/>
    <dgm:cxn modelId="{034418BB-E5E3-418D-B097-33D6D36996E3}" srcId="{30BE0BB4-15DA-42C4-B5F0-3561BA49DE76}" destId="{4F1F072D-C22F-4B9D-8B3D-02FE78317175}" srcOrd="3" destOrd="0" parTransId="{CD467C27-F95C-443A-BD9E-9DF82432F24B}" sibTransId="{F6A2FB3C-AA9E-43C1-9A04-547936C3ECFF}"/>
    <dgm:cxn modelId="{7BEC155F-A3F2-4A33-9883-827448A19FB9}" type="presOf" srcId="{CD9A23B4-F34B-4F82-AC9C-639C67374E3F}" destId="{6C590676-26FF-4520-9462-A583F6E12E29}" srcOrd="0" destOrd="0" presId="urn:microsoft.com/office/officeart/2005/8/layout/list1"/>
    <dgm:cxn modelId="{418BA87F-B6FC-49F0-B319-8DE707DA6B09}" type="presOf" srcId="{C32D10D0-122C-45DE-9247-BA14BEAA2DA6}" destId="{B9F93A14-D403-4E62-A4FF-970F07501B37}" srcOrd="0" destOrd="0" presId="urn:microsoft.com/office/officeart/2005/8/layout/list1"/>
    <dgm:cxn modelId="{9EBA010B-7545-4F8D-AA95-55F4C1434255}" type="presOf" srcId="{4E20F813-A0B4-49CF-AC4C-8579056731BF}" destId="{53839040-D860-40A5-86C6-4A4A90CE53A8}" srcOrd="0" destOrd="0" presId="urn:microsoft.com/office/officeart/2005/8/layout/list1"/>
    <dgm:cxn modelId="{00AD35EF-2F30-4915-B84B-9529A780B574}" type="presOf" srcId="{5CB70E51-BE38-49B1-B746-FB559A0D78F1}" destId="{52136D5D-2338-4EFF-9D3A-356DC4D0D98F}" srcOrd="0" destOrd="0" presId="urn:microsoft.com/office/officeart/2005/8/layout/list1"/>
    <dgm:cxn modelId="{74B7C30E-FCCD-4152-8B4E-90014811C79E}" type="presOf" srcId="{2E05C8CD-9FF3-4039-A36B-0E4960509F05}" destId="{7C2DF50E-0F55-4CC6-946B-A6A1B88BD059}" srcOrd="0" destOrd="0" presId="urn:microsoft.com/office/officeart/2005/8/layout/list1"/>
    <dgm:cxn modelId="{854B2456-4DA6-485A-877F-B7AE51FF97A4}" type="presOf" srcId="{6E5D082D-B5DA-4D6D-B417-2071146D5782}" destId="{4C59D7ED-73CF-4D58-B4D3-768AD4ECA8F3}" srcOrd="1" destOrd="0" presId="urn:microsoft.com/office/officeart/2005/8/layout/list1"/>
    <dgm:cxn modelId="{A74BDC8E-C93A-45A5-B9CD-F3AFE5C494E8}" type="presOf" srcId="{C32D10D0-122C-45DE-9247-BA14BEAA2DA6}" destId="{654EC589-41D7-49E2-95CB-C156E10ABC99}" srcOrd="1" destOrd="0" presId="urn:microsoft.com/office/officeart/2005/8/layout/list1"/>
    <dgm:cxn modelId="{F07297F9-D11C-4454-882C-AF2C8EE42737}" type="presOf" srcId="{6CA77B78-FD75-4E30-8B83-6AFF7A40FD31}" destId="{2700E9CB-FA08-4A79-82FE-05D9463AD9CE}" srcOrd="0" destOrd="0" presId="urn:microsoft.com/office/officeart/2005/8/layout/list1"/>
    <dgm:cxn modelId="{EF0368F8-CC22-4E49-B085-F850BACFF464}" srcId="{5CB70E51-BE38-49B1-B746-FB559A0D78F1}" destId="{6CA77B78-FD75-4E30-8B83-6AFF7A40FD31}" srcOrd="0" destOrd="0" parTransId="{B343B72E-073E-4A23-9638-1A15ED2F8C4B}" sibTransId="{581D8849-C70C-459D-BE8C-74C8F54211D4}"/>
    <dgm:cxn modelId="{25987E42-24BE-4665-914A-C8E78216E405}" type="presOf" srcId="{30BE0BB4-15DA-42C4-B5F0-3561BA49DE76}" destId="{F1853988-A22A-4910-8757-2B1EA6101ABA}" srcOrd="0" destOrd="0" presId="urn:microsoft.com/office/officeart/2005/8/layout/list1"/>
    <dgm:cxn modelId="{C4365F8D-EEAA-424C-B2E6-41CB3E4C79D9}" srcId="{30BE0BB4-15DA-42C4-B5F0-3561BA49DE76}" destId="{6E5D082D-B5DA-4D6D-B417-2071146D5782}" srcOrd="0" destOrd="0" parTransId="{4DA7BE72-89E8-4391-A94D-F221E4BEFD00}" sibTransId="{82237BFA-A2CC-454C-B982-7963DC7672FA}"/>
    <dgm:cxn modelId="{A4F9B60E-0A5D-4701-99F1-239B69206656}" type="presOf" srcId="{5CB70E51-BE38-49B1-B746-FB559A0D78F1}" destId="{FB7A3B84-6A55-473D-8192-AA32F65F9B6B}" srcOrd="1" destOrd="0" presId="urn:microsoft.com/office/officeart/2005/8/layout/list1"/>
    <dgm:cxn modelId="{DC28733E-F740-48C6-A729-8D4B9C26A97A}" srcId="{6E5D082D-B5DA-4D6D-B417-2071146D5782}" destId="{CD9A23B4-F34B-4F82-AC9C-639C67374E3F}" srcOrd="0" destOrd="0" parTransId="{C05B18B9-640D-4CD3-B8E8-41C84333F4D4}" sibTransId="{E821FE06-8BB8-4D79-8635-DC597BAE5ADC}"/>
    <dgm:cxn modelId="{D9532D4B-3D32-404C-9B68-4882A6180217}" type="presParOf" srcId="{F1853988-A22A-4910-8757-2B1EA6101ABA}" destId="{3E8A0250-1F9E-4515-914C-7266ADD5E857}" srcOrd="0" destOrd="0" presId="urn:microsoft.com/office/officeart/2005/8/layout/list1"/>
    <dgm:cxn modelId="{CB6F411D-AC69-4815-9820-ECF96AC5475A}" type="presParOf" srcId="{3E8A0250-1F9E-4515-914C-7266ADD5E857}" destId="{F6C92052-1AFD-47DC-8F33-18DEFD83A9E5}" srcOrd="0" destOrd="0" presId="urn:microsoft.com/office/officeart/2005/8/layout/list1"/>
    <dgm:cxn modelId="{41A12EB7-6F54-4659-B887-B560994BF3F2}" type="presParOf" srcId="{3E8A0250-1F9E-4515-914C-7266ADD5E857}" destId="{4C59D7ED-73CF-4D58-B4D3-768AD4ECA8F3}" srcOrd="1" destOrd="0" presId="urn:microsoft.com/office/officeart/2005/8/layout/list1"/>
    <dgm:cxn modelId="{A81BF9A5-1549-4B97-9CFB-A11D5575ABE9}" type="presParOf" srcId="{F1853988-A22A-4910-8757-2B1EA6101ABA}" destId="{6E165E3D-A06D-4E67-83F7-6C449FC6DC30}" srcOrd="1" destOrd="0" presId="urn:microsoft.com/office/officeart/2005/8/layout/list1"/>
    <dgm:cxn modelId="{223544B8-4DFC-42B5-AB61-7F07AF9D76D1}" type="presParOf" srcId="{F1853988-A22A-4910-8757-2B1EA6101ABA}" destId="{6C590676-26FF-4520-9462-A583F6E12E29}" srcOrd="2" destOrd="0" presId="urn:microsoft.com/office/officeart/2005/8/layout/list1"/>
    <dgm:cxn modelId="{98B8F2AB-04D4-49C1-82DC-DF0E56EFE71D}" type="presParOf" srcId="{F1853988-A22A-4910-8757-2B1EA6101ABA}" destId="{A163D916-87E4-44DC-B150-FB0889620632}" srcOrd="3" destOrd="0" presId="urn:microsoft.com/office/officeart/2005/8/layout/list1"/>
    <dgm:cxn modelId="{35D4519D-B599-45E3-8003-A4ED20AF21E0}" type="presParOf" srcId="{F1853988-A22A-4910-8757-2B1EA6101ABA}" destId="{4F216514-0AB2-404A-8A4C-29AB43502A57}" srcOrd="4" destOrd="0" presId="urn:microsoft.com/office/officeart/2005/8/layout/list1"/>
    <dgm:cxn modelId="{E03CD7CE-335C-43E3-9AE5-1C5D03A15C36}" type="presParOf" srcId="{4F216514-0AB2-404A-8A4C-29AB43502A57}" destId="{49E101E5-3E3E-4FD4-87AF-781499DE62A2}" srcOrd="0" destOrd="0" presId="urn:microsoft.com/office/officeart/2005/8/layout/list1"/>
    <dgm:cxn modelId="{F74375A0-ED6B-4960-A013-A69C3A966C8A}" type="presParOf" srcId="{4F216514-0AB2-404A-8A4C-29AB43502A57}" destId="{D083E077-ED54-4997-A2EE-FD4588EF7844}" srcOrd="1" destOrd="0" presId="urn:microsoft.com/office/officeart/2005/8/layout/list1"/>
    <dgm:cxn modelId="{04BF177A-85B3-4DE1-9535-8E786501A10D}" type="presParOf" srcId="{F1853988-A22A-4910-8757-2B1EA6101ABA}" destId="{8AE9C2C8-8818-4A62-9843-AB8A7A772196}" srcOrd="5" destOrd="0" presId="urn:microsoft.com/office/officeart/2005/8/layout/list1"/>
    <dgm:cxn modelId="{9C77E999-5172-4696-B948-53D4395B0134}" type="presParOf" srcId="{F1853988-A22A-4910-8757-2B1EA6101ABA}" destId="{53839040-D860-40A5-86C6-4A4A90CE53A8}" srcOrd="6" destOrd="0" presId="urn:microsoft.com/office/officeart/2005/8/layout/list1"/>
    <dgm:cxn modelId="{490AE07D-DD74-4340-9D87-517034D8AFAF}" type="presParOf" srcId="{F1853988-A22A-4910-8757-2B1EA6101ABA}" destId="{877EA9B3-15CE-4DEA-BD57-732F9E5DA440}" srcOrd="7" destOrd="0" presId="urn:microsoft.com/office/officeart/2005/8/layout/list1"/>
    <dgm:cxn modelId="{CFDE7ADE-78A1-4C52-AA96-49CF671538CD}" type="presParOf" srcId="{F1853988-A22A-4910-8757-2B1EA6101ABA}" destId="{A929DF2C-D3CE-4A30-8362-05E3AC64059B}" srcOrd="8" destOrd="0" presId="urn:microsoft.com/office/officeart/2005/8/layout/list1"/>
    <dgm:cxn modelId="{B371F1C4-DE0D-4336-8DCB-CF4A5A1213F7}" type="presParOf" srcId="{A929DF2C-D3CE-4A30-8362-05E3AC64059B}" destId="{B9F93A14-D403-4E62-A4FF-970F07501B37}" srcOrd="0" destOrd="0" presId="urn:microsoft.com/office/officeart/2005/8/layout/list1"/>
    <dgm:cxn modelId="{F4A25E58-8C85-4EC3-905E-B1F833A9F2BD}" type="presParOf" srcId="{A929DF2C-D3CE-4A30-8362-05E3AC64059B}" destId="{654EC589-41D7-49E2-95CB-C156E10ABC99}" srcOrd="1" destOrd="0" presId="urn:microsoft.com/office/officeart/2005/8/layout/list1"/>
    <dgm:cxn modelId="{CF64340E-A9FA-4092-8B6A-8443736F4225}" type="presParOf" srcId="{F1853988-A22A-4910-8757-2B1EA6101ABA}" destId="{7E01EB50-77E3-4F07-B9C2-75F752749BC3}" srcOrd="9" destOrd="0" presId="urn:microsoft.com/office/officeart/2005/8/layout/list1"/>
    <dgm:cxn modelId="{DEBC0D52-F027-4980-8C3C-C4663C370E43}" type="presParOf" srcId="{F1853988-A22A-4910-8757-2B1EA6101ABA}" destId="{7C2DF50E-0F55-4CC6-946B-A6A1B88BD059}" srcOrd="10" destOrd="0" presId="urn:microsoft.com/office/officeart/2005/8/layout/list1"/>
    <dgm:cxn modelId="{579617AE-B168-4CDC-920F-77882411D4DE}" type="presParOf" srcId="{F1853988-A22A-4910-8757-2B1EA6101ABA}" destId="{9D7FA008-3D19-4858-88F7-D7D2A3E5620F}" srcOrd="11" destOrd="0" presId="urn:microsoft.com/office/officeart/2005/8/layout/list1"/>
    <dgm:cxn modelId="{1EA86B1A-DBE6-4CE6-A8DE-0B923C5469B0}" type="presParOf" srcId="{F1853988-A22A-4910-8757-2B1EA6101ABA}" destId="{5783AE69-C8BA-4488-822E-81E15686E87D}" srcOrd="12" destOrd="0" presId="urn:microsoft.com/office/officeart/2005/8/layout/list1"/>
    <dgm:cxn modelId="{97F7D7BE-1E86-4ADD-8089-FA4176509B71}" type="presParOf" srcId="{5783AE69-C8BA-4488-822E-81E15686E87D}" destId="{2AD03A2D-14E5-42DB-8E88-417D9DF966AE}" srcOrd="0" destOrd="0" presId="urn:microsoft.com/office/officeart/2005/8/layout/list1"/>
    <dgm:cxn modelId="{7E25EE1C-E3E8-434E-8DB8-C1C58864A46D}" type="presParOf" srcId="{5783AE69-C8BA-4488-822E-81E15686E87D}" destId="{BDF0CD59-C334-484F-B0BF-DF72C1348077}" srcOrd="1" destOrd="0" presId="urn:microsoft.com/office/officeart/2005/8/layout/list1"/>
    <dgm:cxn modelId="{DEC89F73-3A4F-45E1-9968-4A8C26617E48}" type="presParOf" srcId="{F1853988-A22A-4910-8757-2B1EA6101ABA}" destId="{EF0D19F7-D8CF-4D52-B133-CCA8F9FC1418}" srcOrd="13" destOrd="0" presId="urn:microsoft.com/office/officeart/2005/8/layout/list1"/>
    <dgm:cxn modelId="{B7F27FB5-1001-4C06-8F78-B0E4B92ECE27}" type="presParOf" srcId="{F1853988-A22A-4910-8757-2B1EA6101ABA}" destId="{601D2D75-35E7-4706-880F-5CA36D80350D}" srcOrd="14" destOrd="0" presId="urn:microsoft.com/office/officeart/2005/8/layout/list1"/>
    <dgm:cxn modelId="{3B95F292-6388-41FD-BCB3-B91A3DEDE722}" type="presParOf" srcId="{F1853988-A22A-4910-8757-2B1EA6101ABA}" destId="{7EFDA0C9-5684-46CF-9EA1-1D8557C5158B}" srcOrd="15" destOrd="0" presId="urn:microsoft.com/office/officeart/2005/8/layout/list1"/>
    <dgm:cxn modelId="{2F72581F-C938-4D7C-8135-72757B089587}" type="presParOf" srcId="{F1853988-A22A-4910-8757-2B1EA6101ABA}" destId="{5DB30012-623F-4593-9083-5CD76F0D24A2}" srcOrd="16" destOrd="0" presId="urn:microsoft.com/office/officeart/2005/8/layout/list1"/>
    <dgm:cxn modelId="{11521D96-B94C-4482-99D4-04AD80A16354}" type="presParOf" srcId="{5DB30012-623F-4593-9083-5CD76F0D24A2}" destId="{52136D5D-2338-4EFF-9D3A-356DC4D0D98F}" srcOrd="0" destOrd="0" presId="urn:microsoft.com/office/officeart/2005/8/layout/list1"/>
    <dgm:cxn modelId="{D266E14A-F65B-4E00-BBA1-1CD27F0B12EF}" type="presParOf" srcId="{5DB30012-623F-4593-9083-5CD76F0D24A2}" destId="{FB7A3B84-6A55-473D-8192-AA32F65F9B6B}" srcOrd="1" destOrd="0" presId="urn:microsoft.com/office/officeart/2005/8/layout/list1"/>
    <dgm:cxn modelId="{6B39DC1B-4D48-4F12-8E32-B33014B53E8A}" type="presParOf" srcId="{F1853988-A22A-4910-8757-2B1EA6101ABA}" destId="{6A112C01-0403-496D-B650-41D0A6D50B0B}" srcOrd="17" destOrd="0" presId="urn:microsoft.com/office/officeart/2005/8/layout/list1"/>
    <dgm:cxn modelId="{25BB2A97-3D67-4A6B-A87D-A3DB7D1E4C8C}" type="presParOf" srcId="{F1853988-A22A-4910-8757-2B1EA6101ABA}" destId="{2700E9CB-FA08-4A79-82FE-05D9463AD9CE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F0FCC7-9B8B-4D09-893A-34DEF7E7E599}">
      <dsp:nvSpPr>
        <dsp:cNvPr id="0" name=""/>
        <dsp:cNvSpPr/>
      </dsp:nvSpPr>
      <dsp:spPr>
        <a:xfrm>
          <a:off x="-6349173" y="-971189"/>
          <a:ext cx="7557436" cy="7557436"/>
        </a:xfrm>
        <a:prstGeom prst="blockArc">
          <a:avLst>
            <a:gd name="adj1" fmla="val 18900000"/>
            <a:gd name="adj2" fmla="val 2700000"/>
            <a:gd name="adj3" fmla="val 286"/>
          </a:avLst>
        </a:pr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8743F9-7494-4BDE-BCDC-4CADA798A6EB}">
      <dsp:nvSpPr>
        <dsp:cNvPr id="0" name=""/>
        <dsp:cNvSpPr/>
      </dsp:nvSpPr>
      <dsp:spPr>
        <a:xfrm>
          <a:off x="527865" y="284546"/>
          <a:ext cx="5944726" cy="83467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7297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hlinkClick xmlns:r="http://schemas.openxmlformats.org/officeDocument/2006/relationships" r:id="rId1"/>
            </a:rPr>
            <a:t>https://obrnadzor.gov.ru/</a:t>
          </a:r>
          <a:r>
            <a:rPr lang="ru-RU" sz="2000" b="1" kern="1200" dirty="0" smtClean="0"/>
            <a:t> сайт </a:t>
          </a:r>
          <a:r>
            <a:rPr lang="ru-RU" sz="2000" b="1" kern="1200" dirty="0" err="1" smtClean="0"/>
            <a:t>Рособрнадзора</a:t>
          </a:r>
          <a:endParaRPr lang="ru-RU" sz="2000" b="1" kern="1200" dirty="0" smtClean="0"/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hlinkClick xmlns:r="http://schemas.openxmlformats.org/officeDocument/2006/relationships" r:id="rId2"/>
            </a:rPr>
            <a:t>https://vk.com/rosobrnadzor</a:t>
          </a:r>
          <a:r>
            <a:rPr lang="en-US" sz="2000" b="1" kern="1200" dirty="0" smtClean="0"/>
            <a:t> </a:t>
          </a:r>
          <a:endParaRPr lang="ru-RU" sz="1600" b="1" kern="1200" dirty="0"/>
        </a:p>
      </dsp:txBody>
      <dsp:txXfrm>
        <a:off x="527865" y="284546"/>
        <a:ext cx="5944726" cy="834671"/>
      </dsp:txXfrm>
    </dsp:sp>
    <dsp:sp modelId="{725B8801-3208-4015-9089-8AFE51710A16}">
      <dsp:nvSpPr>
        <dsp:cNvPr id="0" name=""/>
        <dsp:cNvSpPr/>
      </dsp:nvSpPr>
      <dsp:spPr>
        <a:xfrm>
          <a:off x="89048" y="263763"/>
          <a:ext cx="877633" cy="8762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1E440B-E845-439B-A7AE-9DCEC78B6A84}">
      <dsp:nvSpPr>
        <dsp:cNvPr id="0" name=""/>
        <dsp:cNvSpPr/>
      </dsp:nvSpPr>
      <dsp:spPr>
        <a:xfrm>
          <a:off x="1030974" y="1403651"/>
          <a:ext cx="5441617" cy="702106"/>
        </a:xfrm>
        <a:prstGeom prst="rect">
          <a:avLst/>
        </a:prstGeom>
        <a:solidFill>
          <a:schemeClr val="accent2">
            <a:hueOff val="-363841"/>
            <a:satOff val="-20982"/>
            <a:lumOff val="215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7297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hlinkClick xmlns:r="http://schemas.openxmlformats.org/officeDocument/2006/relationships" r:id="rId3"/>
            </a:rPr>
            <a:t>https://coko38.ru/</a:t>
          </a:r>
          <a:r>
            <a:rPr lang="ru-RU" sz="2000" b="1" kern="1200" dirty="0" smtClean="0"/>
            <a:t> сайт РЦОИ г. Иркутска</a:t>
          </a:r>
          <a:endParaRPr lang="ru-RU" sz="1800" kern="1200" dirty="0"/>
        </a:p>
      </dsp:txBody>
      <dsp:txXfrm>
        <a:off x="1030974" y="1403651"/>
        <a:ext cx="5441617" cy="702106"/>
      </dsp:txXfrm>
    </dsp:sp>
    <dsp:sp modelId="{F950323B-FC99-4927-94EB-57228DF17B57}">
      <dsp:nvSpPr>
        <dsp:cNvPr id="0" name=""/>
        <dsp:cNvSpPr/>
      </dsp:nvSpPr>
      <dsp:spPr>
        <a:xfrm>
          <a:off x="592157" y="1315888"/>
          <a:ext cx="877633" cy="87763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363841"/>
              <a:satOff val="-20982"/>
              <a:lumOff val="215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A1C7FE-9F08-424F-B246-BE4E4ED4D5EC}">
      <dsp:nvSpPr>
        <dsp:cNvPr id="0" name=""/>
        <dsp:cNvSpPr/>
      </dsp:nvSpPr>
      <dsp:spPr>
        <a:xfrm>
          <a:off x="1185388" y="2456475"/>
          <a:ext cx="5287203" cy="702106"/>
        </a:xfrm>
        <a:prstGeom prst="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7297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hlinkClick xmlns:r="http://schemas.openxmlformats.org/officeDocument/2006/relationships" r:id="rId4"/>
            </a:rPr>
            <a:t>https://fipi.ru/</a:t>
          </a:r>
          <a:r>
            <a:rPr lang="ru-RU" sz="2000" b="1" kern="1200" dirty="0" smtClean="0"/>
            <a:t> сайт ФИПИ</a:t>
          </a:r>
          <a:endParaRPr lang="ru-RU" sz="1600" kern="1200" dirty="0"/>
        </a:p>
      </dsp:txBody>
      <dsp:txXfrm>
        <a:off x="1185388" y="2456475"/>
        <a:ext cx="5287203" cy="702106"/>
      </dsp:txXfrm>
    </dsp:sp>
    <dsp:sp modelId="{4769ABEE-6998-4E74-B6D3-FA5B5C1F8D7E}">
      <dsp:nvSpPr>
        <dsp:cNvPr id="0" name=""/>
        <dsp:cNvSpPr/>
      </dsp:nvSpPr>
      <dsp:spPr>
        <a:xfrm>
          <a:off x="746571" y="2368711"/>
          <a:ext cx="877633" cy="87763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E6E9AD-DAFD-4DF0-9060-4A16D02F26C0}">
      <dsp:nvSpPr>
        <dsp:cNvPr id="0" name=""/>
        <dsp:cNvSpPr/>
      </dsp:nvSpPr>
      <dsp:spPr>
        <a:xfrm>
          <a:off x="1030974" y="3509298"/>
          <a:ext cx="5441617" cy="702106"/>
        </a:xfrm>
        <a:prstGeom prst="rect">
          <a:avLst/>
        </a:prstGeom>
        <a:solidFill>
          <a:schemeClr val="accent2">
            <a:hueOff val="-1091522"/>
            <a:satOff val="-62946"/>
            <a:lumOff val="647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7297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kern="1200" dirty="0" smtClean="0">
              <a:solidFill>
                <a:schemeClr val="accent5">
                  <a:lumMod val="75000"/>
                </a:schemeClr>
              </a:solidFill>
            </a:rPr>
            <a:t>34-17-32</a:t>
          </a:r>
          <a:r>
            <a:rPr lang="ru-RU" sz="1800" b="1" kern="1200" dirty="0" smtClean="0">
              <a:solidFill>
                <a:schemeClr val="accent5">
                  <a:lumMod val="75000"/>
                </a:schemeClr>
              </a:solidFill>
            </a:rPr>
            <a:t> горячая линия ЕГЭ по Иркутской области</a:t>
          </a:r>
          <a:endParaRPr lang="ru-RU" sz="1800" kern="1200" dirty="0">
            <a:solidFill>
              <a:schemeClr val="accent5">
                <a:lumMod val="75000"/>
              </a:schemeClr>
            </a:solidFill>
          </a:endParaRPr>
        </a:p>
      </dsp:txBody>
      <dsp:txXfrm>
        <a:off x="1030974" y="3509298"/>
        <a:ext cx="5441617" cy="702106"/>
      </dsp:txXfrm>
    </dsp:sp>
    <dsp:sp modelId="{1C09877A-A255-423F-A6A8-3204BB0B6A7C}">
      <dsp:nvSpPr>
        <dsp:cNvPr id="0" name=""/>
        <dsp:cNvSpPr/>
      </dsp:nvSpPr>
      <dsp:spPr>
        <a:xfrm>
          <a:off x="605822" y="3409695"/>
          <a:ext cx="877633" cy="87763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1091522"/>
              <a:satOff val="-62946"/>
              <a:lumOff val="647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9CEFB2-BD6D-4B04-A3C1-7D7522543183}">
      <dsp:nvSpPr>
        <dsp:cNvPr id="0" name=""/>
        <dsp:cNvSpPr/>
      </dsp:nvSpPr>
      <dsp:spPr>
        <a:xfrm>
          <a:off x="527865" y="4562121"/>
          <a:ext cx="5944726" cy="702106"/>
        </a:xfrm>
        <a:prstGeom prst="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7297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0" kern="1200" dirty="0" smtClean="0">
              <a:solidFill>
                <a:schemeClr val="accent5">
                  <a:lumMod val="75000"/>
                </a:schemeClr>
              </a:solidFill>
            </a:rPr>
            <a:t>+7 (495) 104-68-38 </a:t>
          </a:r>
          <a:r>
            <a:rPr lang="ru-RU" sz="1600" b="0" i="0" kern="1200" dirty="0" smtClean="0">
              <a:solidFill>
                <a:schemeClr val="accent5">
                  <a:lumMod val="75000"/>
                </a:schemeClr>
              </a:solidFill>
            </a:rPr>
            <a:t>Телефон доверия ЕГЭ</a:t>
          </a:r>
          <a:endParaRPr lang="en-US" sz="1600" b="0" i="0" kern="1200" dirty="0" smtClean="0">
            <a:solidFill>
              <a:schemeClr val="accent5">
                <a:lumMod val="75000"/>
              </a:schemeClr>
            </a:solidFill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0" kern="1200" dirty="0" smtClean="0">
              <a:solidFill>
                <a:schemeClr val="accent5">
                  <a:lumMod val="75000"/>
                </a:schemeClr>
              </a:solidFill>
            </a:rPr>
            <a:t>+7 (495) 984-89-19</a:t>
          </a:r>
          <a:r>
            <a:rPr lang="en-US" sz="1600" b="1" i="0" kern="1200" dirty="0" smtClean="0">
              <a:solidFill>
                <a:schemeClr val="accent5">
                  <a:lumMod val="75000"/>
                </a:schemeClr>
              </a:solidFill>
            </a:rPr>
            <a:t> </a:t>
          </a:r>
          <a:r>
            <a:rPr lang="ru-RU" sz="1600" b="0" i="0" kern="1200" dirty="0" smtClean="0">
              <a:solidFill>
                <a:schemeClr val="accent5">
                  <a:lumMod val="75000"/>
                </a:schemeClr>
              </a:solidFill>
            </a:rPr>
            <a:t>"Горячая линия" </a:t>
          </a:r>
          <a:r>
            <a:rPr lang="ru-RU" sz="1600" b="0" i="0" kern="1200" dirty="0" err="1" smtClean="0">
              <a:solidFill>
                <a:schemeClr val="accent5">
                  <a:lumMod val="75000"/>
                </a:schemeClr>
              </a:solidFill>
            </a:rPr>
            <a:t>Рособрнадзора</a:t>
          </a:r>
          <a:endParaRPr lang="ru-RU" sz="1200" kern="1200" dirty="0">
            <a:solidFill>
              <a:schemeClr val="accent5">
                <a:lumMod val="75000"/>
              </a:schemeClr>
            </a:solidFill>
          </a:endParaRPr>
        </a:p>
      </dsp:txBody>
      <dsp:txXfrm>
        <a:off x="527865" y="4562121"/>
        <a:ext cx="5944726" cy="702106"/>
      </dsp:txXfrm>
    </dsp:sp>
    <dsp:sp modelId="{EE8C6BFA-760C-4EE9-86C2-33E5B8D90A5F}">
      <dsp:nvSpPr>
        <dsp:cNvPr id="0" name=""/>
        <dsp:cNvSpPr/>
      </dsp:nvSpPr>
      <dsp:spPr>
        <a:xfrm>
          <a:off x="89048" y="4474358"/>
          <a:ext cx="877633" cy="87763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590676-26FF-4520-9462-A583F6E12E29}">
      <dsp:nvSpPr>
        <dsp:cNvPr id="0" name=""/>
        <dsp:cNvSpPr/>
      </dsp:nvSpPr>
      <dsp:spPr>
        <a:xfrm>
          <a:off x="0" y="350207"/>
          <a:ext cx="5826962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44582" tIns="166624" rIns="544582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0" i="1" kern="1200" dirty="0">
              <a:latin typeface="Arial" pitchFamily="34" charset="0"/>
              <a:cs typeface="Arial" pitchFamily="34" charset="0"/>
            </a:rPr>
            <a:t>Василькова Юлия Викторовна</a:t>
          </a:r>
        </a:p>
      </dsp:txBody>
      <dsp:txXfrm>
        <a:off x="0" y="350207"/>
        <a:ext cx="5826962" cy="579600"/>
      </dsp:txXfrm>
    </dsp:sp>
    <dsp:sp modelId="{4C59D7ED-73CF-4D58-B4D3-768AD4ECA8F3}">
      <dsp:nvSpPr>
        <dsp:cNvPr id="0" name=""/>
        <dsp:cNvSpPr/>
      </dsp:nvSpPr>
      <dsp:spPr>
        <a:xfrm>
          <a:off x="350840" y="116153"/>
          <a:ext cx="4911760" cy="35213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5653" tIns="0" rIns="185653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Директор:</a:t>
          </a:r>
        </a:p>
      </dsp:txBody>
      <dsp:txXfrm>
        <a:off x="368030" y="133343"/>
        <a:ext cx="4877380" cy="317753"/>
      </dsp:txXfrm>
    </dsp:sp>
    <dsp:sp modelId="{53839040-D860-40A5-86C6-4A4A90CE53A8}">
      <dsp:nvSpPr>
        <dsp:cNvPr id="0" name=""/>
        <dsp:cNvSpPr/>
      </dsp:nvSpPr>
      <dsp:spPr>
        <a:xfrm>
          <a:off x="0" y="1207060"/>
          <a:ext cx="5826962" cy="592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44582" tIns="166624" rIns="544582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/>
            <a:t>г. Иркутск, ул. Ленина, д. 26</a:t>
          </a:r>
          <a:endParaRPr lang="ru-RU" sz="2000" kern="1200" dirty="0">
            <a:latin typeface="Arial" pitchFamily="34" charset="0"/>
            <a:cs typeface="Arial" pitchFamily="34" charset="0"/>
          </a:endParaRPr>
        </a:p>
      </dsp:txBody>
      <dsp:txXfrm>
        <a:off x="0" y="1207060"/>
        <a:ext cx="5826962" cy="592200"/>
      </dsp:txXfrm>
    </dsp:sp>
    <dsp:sp modelId="{D083E077-ED54-4997-A2EE-FD4588EF7844}">
      <dsp:nvSpPr>
        <dsp:cNvPr id="0" name=""/>
        <dsp:cNvSpPr/>
      </dsp:nvSpPr>
      <dsp:spPr>
        <a:xfrm>
          <a:off x="350840" y="973007"/>
          <a:ext cx="4911760" cy="35213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5653" tIns="0" rIns="185653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Адрес:</a:t>
          </a:r>
        </a:p>
      </dsp:txBody>
      <dsp:txXfrm>
        <a:off x="368030" y="990197"/>
        <a:ext cx="4877380" cy="317753"/>
      </dsp:txXfrm>
    </dsp:sp>
    <dsp:sp modelId="{7C2DF50E-0F55-4CC6-946B-A6A1B88BD059}">
      <dsp:nvSpPr>
        <dsp:cNvPr id="0" name=""/>
        <dsp:cNvSpPr/>
      </dsp:nvSpPr>
      <dsp:spPr>
        <a:xfrm>
          <a:off x="0" y="2076514"/>
          <a:ext cx="5826962" cy="592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44582" tIns="166624" rIns="544582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smtClean="0"/>
            <a:t>34-37-05, 20-19-85</a:t>
          </a:r>
          <a:endParaRPr lang="ru-RU" sz="2000" kern="1200" dirty="0">
            <a:latin typeface="Arial" pitchFamily="34" charset="0"/>
            <a:cs typeface="Arial" pitchFamily="34" charset="0"/>
          </a:endParaRPr>
        </a:p>
      </dsp:txBody>
      <dsp:txXfrm>
        <a:off x="0" y="2076514"/>
        <a:ext cx="5826962" cy="592200"/>
      </dsp:txXfrm>
    </dsp:sp>
    <dsp:sp modelId="{654EC589-41D7-49E2-95CB-C156E10ABC99}">
      <dsp:nvSpPr>
        <dsp:cNvPr id="0" name=""/>
        <dsp:cNvSpPr/>
      </dsp:nvSpPr>
      <dsp:spPr>
        <a:xfrm>
          <a:off x="350840" y="1842460"/>
          <a:ext cx="4911760" cy="35213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5653" tIns="0" rIns="185653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Контактные телефоны:</a:t>
          </a:r>
        </a:p>
      </dsp:txBody>
      <dsp:txXfrm>
        <a:off x="368030" y="1859650"/>
        <a:ext cx="4877380" cy="317753"/>
      </dsp:txXfrm>
    </dsp:sp>
    <dsp:sp modelId="{601D2D75-35E7-4706-880F-5CA36D80350D}">
      <dsp:nvSpPr>
        <dsp:cNvPr id="0" name=""/>
        <dsp:cNvSpPr/>
      </dsp:nvSpPr>
      <dsp:spPr>
        <a:xfrm>
          <a:off x="0" y="2950853"/>
          <a:ext cx="5826962" cy="592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44582" tIns="166624" rIns="544582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>
              <a:latin typeface="+mn-lt"/>
              <a:cs typeface="Arial" pitchFamily="34" charset="0"/>
            </a:rPr>
            <a:t>www</a:t>
          </a:r>
          <a:r>
            <a:rPr lang="ru-RU" sz="2000" kern="1200" dirty="0">
              <a:latin typeface="+mn-lt"/>
              <a:cs typeface="Arial" pitchFamily="34" charset="0"/>
            </a:rPr>
            <a:t>.</a:t>
          </a:r>
          <a:r>
            <a:rPr lang="en-US" sz="2000" kern="1200" dirty="0">
              <a:latin typeface="+mn-lt"/>
              <a:cs typeface="Arial" pitchFamily="34" charset="0"/>
            </a:rPr>
            <a:t>mc.eduirk.ru</a:t>
          </a:r>
          <a:endParaRPr lang="ru-RU" sz="2000" kern="1200" dirty="0">
            <a:latin typeface="+mn-lt"/>
            <a:cs typeface="Arial" pitchFamily="34" charset="0"/>
          </a:endParaRPr>
        </a:p>
      </dsp:txBody>
      <dsp:txXfrm>
        <a:off x="0" y="2950853"/>
        <a:ext cx="5826962" cy="592200"/>
      </dsp:txXfrm>
    </dsp:sp>
    <dsp:sp modelId="{BDF0CD59-C334-484F-B0BF-DF72C1348077}">
      <dsp:nvSpPr>
        <dsp:cNvPr id="0" name=""/>
        <dsp:cNvSpPr/>
      </dsp:nvSpPr>
      <dsp:spPr>
        <a:xfrm>
          <a:off x="350840" y="2711914"/>
          <a:ext cx="4911760" cy="35213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5653" tIns="0" rIns="185653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Сайт:</a:t>
          </a:r>
        </a:p>
      </dsp:txBody>
      <dsp:txXfrm>
        <a:off x="368030" y="2729104"/>
        <a:ext cx="4877380" cy="317753"/>
      </dsp:txXfrm>
    </dsp:sp>
    <dsp:sp modelId="{2700E9CB-FA08-4A79-82FE-05D9463AD9CE}">
      <dsp:nvSpPr>
        <dsp:cNvPr id="0" name=""/>
        <dsp:cNvSpPr/>
      </dsp:nvSpPr>
      <dsp:spPr>
        <a:xfrm>
          <a:off x="0" y="3815421"/>
          <a:ext cx="5826962" cy="592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44582" tIns="166624" rIns="544582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>
              <a:latin typeface="+mn-lt"/>
              <a:cs typeface="Arial" pitchFamily="34" charset="0"/>
            </a:rPr>
            <a:t>irk_imcro@bk.ru</a:t>
          </a:r>
          <a:endParaRPr lang="ru-RU" sz="2000" kern="1200" dirty="0">
            <a:latin typeface="+mn-lt"/>
            <a:cs typeface="Arial" pitchFamily="34" charset="0"/>
          </a:endParaRPr>
        </a:p>
      </dsp:txBody>
      <dsp:txXfrm>
        <a:off x="0" y="3815421"/>
        <a:ext cx="5826962" cy="592200"/>
      </dsp:txXfrm>
    </dsp:sp>
    <dsp:sp modelId="{FB7A3B84-6A55-473D-8192-AA32F65F9B6B}">
      <dsp:nvSpPr>
        <dsp:cNvPr id="0" name=""/>
        <dsp:cNvSpPr/>
      </dsp:nvSpPr>
      <dsp:spPr>
        <a:xfrm>
          <a:off x="350840" y="3581367"/>
          <a:ext cx="4911760" cy="35213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5653" tIns="0" rIns="185653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Электронная почта: </a:t>
          </a:r>
        </a:p>
      </dsp:txBody>
      <dsp:txXfrm>
        <a:off x="368030" y="3598557"/>
        <a:ext cx="4877380" cy="3177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jpeg"/><Relationship Id="rId4" Type="http://schemas.openxmlformats.org/officeDocument/2006/relationships/image" Target="../media/image6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121152"/>
            <a:ext cx="9144000" cy="284745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100809"/>
            <a:ext cx="9144000" cy="130910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639" b="35783"/>
          <a:stretch/>
        </p:blipFill>
        <p:spPr>
          <a:xfrm>
            <a:off x="0" y="0"/>
            <a:ext cx="9144000" cy="198895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043" y="173647"/>
            <a:ext cx="1770063" cy="161557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" name="TextBox 19"/>
          <p:cNvSpPr txBox="1"/>
          <p:nvPr userDrawn="1"/>
        </p:nvSpPr>
        <p:spPr>
          <a:xfrm>
            <a:off x="2786267" y="458433"/>
            <a:ext cx="598215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dirty="0"/>
              <a:t>Муниципальное казенное учреждение</a:t>
            </a:r>
            <a:br>
              <a:rPr lang="ru-RU" sz="2000" dirty="0"/>
            </a:br>
            <a:r>
              <a:rPr lang="ru-RU" sz="2000" dirty="0"/>
              <a:t>города Иркутска «Информационно-методический центр развития образования»</a:t>
            </a:r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1529340" y="3044279"/>
            <a:ext cx="608532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400" spc="50" dirty="0">
                <a:ln w="9525" cmpd="sng">
                  <a:solidFill>
                    <a:schemeClr val="bg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Название мероприятия</a:t>
            </a:r>
          </a:p>
        </p:txBody>
      </p:sp>
    </p:spTree>
    <p:extLst>
      <p:ext uri="{BB962C8B-B14F-4D97-AF65-F5344CB8AC3E}">
        <p14:creationId xmlns:p14="http://schemas.microsoft.com/office/powerpoint/2010/main" val="14420479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32C57-328D-4642-BD14-5C1813AA8E62}" type="datetimeFigureOut">
              <a:rPr lang="ru-RU" smtClean="0"/>
              <a:t>19.01.2024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CB05F-CCB2-42BC-AD44-B77E5D36E9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10054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32C57-328D-4642-BD14-5C1813AA8E62}" type="datetimeFigureOut">
              <a:rPr lang="ru-RU" smtClean="0"/>
              <a:t>19.01.2024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CB05F-CCB2-42BC-AD44-B77E5D36E9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4499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639" b="35783"/>
          <a:stretch>
            <a:fillRect/>
          </a:stretch>
        </p:blipFill>
        <p:spPr bwMode="auto">
          <a:xfrm>
            <a:off x="0" y="31750"/>
            <a:ext cx="91440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1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38" y="166688"/>
            <a:ext cx="92392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1280438"/>
            <a:ext cx="9144000" cy="1919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6579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7920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32C57-328D-4642-BD14-5C1813AA8E62}" type="datetimeFigureOut">
              <a:rPr lang="ru-RU" smtClean="0"/>
              <a:t>19.01.2024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CB05F-CCB2-42BC-AD44-B77E5D36E9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46722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32C57-328D-4642-BD14-5C1813AA8E62}" type="datetimeFigureOut">
              <a:rPr lang="ru-RU" smtClean="0"/>
              <a:t>19.01.2024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CB05F-CCB2-42BC-AD44-B77E5D36E9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7789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32C57-328D-4642-BD14-5C1813AA8E62}" type="datetimeFigureOut">
              <a:rPr lang="ru-RU" smtClean="0"/>
              <a:t>19.01.2024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CB05F-CCB2-42BC-AD44-B77E5D36E9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9833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32C57-328D-4642-BD14-5C1813AA8E62}" type="datetimeFigureOut">
              <a:rPr lang="ru-RU" smtClean="0"/>
              <a:t>19.01.2024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CB05F-CCB2-42BC-AD44-B77E5D36E9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6988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32C57-328D-4642-BD14-5C1813AA8E62}" type="datetimeFigureOut">
              <a:rPr lang="ru-RU" smtClean="0"/>
              <a:t>19.01.2024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CB05F-CCB2-42BC-AD44-B77E5D36E9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51534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32C57-328D-4642-BD14-5C1813AA8E62}" type="datetimeFigureOut">
              <a:rPr lang="ru-RU" smtClean="0"/>
              <a:t>19.01.2024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CB05F-CCB2-42BC-AD44-B77E5D36E9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1909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32C57-328D-4642-BD14-5C1813AA8E62}" type="datetimeFigureOut">
              <a:rPr lang="ru-RU" smtClean="0"/>
              <a:t>19.01.2024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CB05F-CCB2-42BC-AD44-B77E5D36E9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70949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32C57-328D-4642-BD14-5C1813AA8E62}" type="datetimeFigureOut">
              <a:rPr lang="ru-RU" smtClean="0"/>
              <a:t>19.01.2024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CB05F-CCB2-42BC-AD44-B77E5D36E9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58037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5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25525"/>
            <a:ext cx="9144000" cy="191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8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639" b="35783"/>
          <a:stretch>
            <a:fillRect/>
          </a:stretch>
        </p:blipFill>
        <p:spPr bwMode="auto">
          <a:xfrm>
            <a:off x="0" y="0"/>
            <a:ext cx="91440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6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28700"/>
            <a:ext cx="9144000" cy="10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18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38" y="166688"/>
            <a:ext cx="92392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6999" y="93134"/>
            <a:ext cx="7560733" cy="9323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E32C57-328D-4642-BD14-5C1813AA8E62}" type="datetimeFigureOut">
              <a:rPr lang="ru-RU" smtClean="0"/>
              <a:t>19.01.2024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BCB05F-CCB2-42BC-AD44-B77E5D36E9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3009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  <p:sldLayoutId id="2147483677" r:id="rId13"/>
  </p:sldLayoutIdLst>
  <p:txStyles>
    <p:titleStyle>
      <a:lvl1pPr marL="0" algn="ctr" defTabSz="914400" rtl="0" eaLnBrk="1" latinLnBrk="0" hangingPunct="1">
        <a:lnSpc>
          <a:spcPct val="90000"/>
        </a:lnSpc>
        <a:spcBef>
          <a:spcPct val="0"/>
        </a:spcBef>
        <a:buNone/>
        <a:defRPr lang="ru-RU" sz="3600" b="1" kern="1200" dirty="0">
          <a:solidFill>
            <a:srgbClr val="C0000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metod-graduates.konkat.ru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.png"/><Relationship Id="rId7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em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checkege.rustest.ru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13" Type="http://schemas.openxmlformats.org/officeDocument/2006/relationships/image" Target="../media/image16.png"/><Relationship Id="rId3" Type="http://schemas.openxmlformats.org/officeDocument/2006/relationships/image" Target="../media/image1.png"/><Relationship Id="rId7" Type="http://schemas.openxmlformats.org/officeDocument/2006/relationships/diagramLayout" Target="../diagrams/layout1.xml"/><Relationship Id="rId12" Type="http://schemas.openxmlformats.org/officeDocument/2006/relationships/image" Target="../media/image15.jpeg"/><Relationship Id="rId2" Type="http://schemas.openxmlformats.org/officeDocument/2006/relationships/image" Target="../media/image2.jpeg"/><Relationship Id="rId16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1.xml"/><Relationship Id="rId11" Type="http://schemas.openxmlformats.org/officeDocument/2006/relationships/image" Target="../media/image14.png"/><Relationship Id="rId5" Type="http://schemas.openxmlformats.org/officeDocument/2006/relationships/image" Target="../media/image4.png"/><Relationship Id="rId15" Type="http://schemas.openxmlformats.org/officeDocument/2006/relationships/image" Target="../media/image18.jpeg"/><Relationship Id="rId10" Type="http://schemas.microsoft.com/office/2007/relationships/diagramDrawing" Target="../diagrams/drawing1.xml"/><Relationship Id="rId4" Type="http://schemas.openxmlformats.org/officeDocument/2006/relationships/image" Target="../media/image3.png"/><Relationship Id="rId9" Type="http://schemas.openxmlformats.org/officeDocument/2006/relationships/diagramColors" Target="../diagrams/colors1.xml"/><Relationship Id="rId14" Type="http://schemas.openxmlformats.org/officeDocument/2006/relationships/image" Target="../media/image17.png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1.png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2.xml"/><Relationship Id="rId11" Type="http://schemas.openxmlformats.org/officeDocument/2006/relationships/image" Target="../media/image19.jpeg"/><Relationship Id="rId5" Type="http://schemas.openxmlformats.org/officeDocument/2006/relationships/diagramData" Target="../diagrams/data2.xml"/><Relationship Id="rId10" Type="http://schemas.openxmlformats.org/officeDocument/2006/relationships/image" Target="../media/image7.jpeg"/><Relationship Id="rId4" Type="http://schemas.openxmlformats.org/officeDocument/2006/relationships/image" Target="../media/image3.png"/><Relationship Id="rId9" Type="http://schemas.microsoft.com/office/2007/relationships/diagramDrawing" Target="../diagrams/drawing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21152"/>
            <a:ext cx="9144000" cy="284745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100809"/>
            <a:ext cx="9144000" cy="130910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639" b="35783"/>
          <a:stretch/>
        </p:blipFill>
        <p:spPr>
          <a:xfrm>
            <a:off x="0" y="0"/>
            <a:ext cx="9144000" cy="198895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24293" y="2088683"/>
            <a:ext cx="8495414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spc="50" dirty="0" smtClean="0">
                <a:ln w="9525" cmpd="sng">
                  <a:solidFill>
                    <a:schemeClr val="bg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Порядок проведения государственной итоговой аттестации по программам среднего общего образования</a:t>
            </a:r>
            <a:endParaRPr lang="ru-RU" sz="4400" spc="50" dirty="0">
              <a:ln w="9525" cmpd="sng">
                <a:solidFill>
                  <a:schemeClr val="bg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09622" y="5170587"/>
            <a:ext cx="6577634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18.01.2024</a:t>
            </a:r>
          </a:p>
          <a:p>
            <a:pPr algn="ctr"/>
            <a:r>
              <a:rPr lang="ru-RU" sz="3200" b="1" dirty="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Ефремова </a:t>
            </a:r>
            <a:r>
              <a:rPr lang="ru-RU" sz="3200" b="1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Светлана Александровна</a:t>
            </a:r>
            <a:endParaRPr lang="ru-RU" sz="3200" b="1" cap="none" spc="0" dirty="0">
              <a:ln w="0"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043" y="173647"/>
            <a:ext cx="1770063" cy="161557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0" name="TextBox 19"/>
          <p:cNvSpPr txBox="1"/>
          <p:nvPr/>
        </p:nvSpPr>
        <p:spPr>
          <a:xfrm>
            <a:off x="2610998" y="473601"/>
            <a:ext cx="598215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/>
              <a:t>Муниципальное казенное учреждение</a:t>
            </a:r>
            <a:br>
              <a:rPr lang="ru-RU" sz="2000" dirty="0"/>
            </a:br>
            <a:r>
              <a:rPr lang="ru-RU" sz="2000" dirty="0"/>
              <a:t>города Иркутска «Информационно-методический центр развития образования»</a:t>
            </a:r>
          </a:p>
        </p:txBody>
      </p:sp>
    </p:spTree>
    <p:extLst>
      <p:ext uri="{BB962C8B-B14F-4D97-AF65-F5344CB8AC3E}">
        <p14:creationId xmlns:p14="http://schemas.microsoft.com/office/powerpoint/2010/main" val="184887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Сроки подачи заявления</a:t>
            </a:r>
            <a:endParaRPr lang="ru-RU" dirty="0"/>
          </a:p>
        </p:txBody>
      </p:sp>
      <p:sp>
        <p:nvSpPr>
          <p:cNvPr id="10" name="Объект 9"/>
          <p:cNvSpPr>
            <a:spLocks noGrp="1"/>
          </p:cNvSpPr>
          <p:nvPr>
            <p:ph idx="1"/>
          </p:nvPr>
        </p:nvSpPr>
        <p:spPr>
          <a:xfrm>
            <a:off x="628650" y="1349829"/>
            <a:ext cx="8210550" cy="48271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Заявления с указанием </a:t>
            </a:r>
            <a:endParaRPr lang="ru-RU" dirty="0" smtClean="0"/>
          </a:p>
          <a:p>
            <a:pPr marL="533400"/>
            <a:r>
              <a:rPr lang="ru-RU" dirty="0" smtClean="0"/>
              <a:t>выбранных </a:t>
            </a:r>
            <a:r>
              <a:rPr lang="ru-RU" dirty="0"/>
              <a:t>учебных предметов, </a:t>
            </a:r>
            <a:endParaRPr lang="ru-RU" dirty="0" smtClean="0"/>
          </a:p>
          <a:p>
            <a:pPr marL="533400"/>
            <a:r>
              <a:rPr lang="ru-RU" dirty="0" smtClean="0"/>
              <a:t>уровня </a:t>
            </a:r>
            <a:r>
              <a:rPr lang="ru-RU" dirty="0"/>
              <a:t>ЕГЭ по </a:t>
            </a:r>
            <a:r>
              <a:rPr lang="ru-RU" dirty="0" smtClean="0"/>
              <a:t>математике, </a:t>
            </a:r>
          </a:p>
          <a:p>
            <a:pPr marL="533400"/>
            <a:r>
              <a:rPr lang="ru-RU" dirty="0" smtClean="0"/>
              <a:t>форм </a:t>
            </a:r>
            <a:r>
              <a:rPr lang="ru-RU" dirty="0"/>
              <a:t>(формы) ГИА </a:t>
            </a:r>
            <a:r>
              <a:rPr lang="ru-RU" sz="1800" dirty="0"/>
              <a:t>(для </a:t>
            </a:r>
            <a:r>
              <a:rPr lang="ru-RU" sz="1800" dirty="0" smtClean="0"/>
              <a:t>лиц с ОВЗ, детей-инвалидов, инвалидов)</a:t>
            </a:r>
          </a:p>
          <a:p>
            <a:pPr marL="533400"/>
            <a:r>
              <a:rPr lang="ru-RU" dirty="0" smtClean="0"/>
              <a:t>сроков </a:t>
            </a:r>
            <a:r>
              <a:rPr lang="ru-RU" dirty="0"/>
              <a:t>участия в экзаменах </a:t>
            </a:r>
            <a:endParaRPr lang="ru-RU" dirty="0" smtClean="0"/>
          </a:p>
          <a:p>
            <a:pPr marL="0" indent="0" algn="ctr">
              <a:buNone/>
            </a:pPr>
            <a:r>
              <a:rPr lang="ru-RU" dirty="0" smtClean="0"/>
              <a:t>подаются </a:t>
            </a:r>
            <a:r>
              <a:rPr lang="ru-RU" dirty="0"/>
              <a:t>до </a:t>
            </a:r>
            <a:r>
              <a:rPr lang="ru-RU" b="1" dirty="0">
                <a:solidFill>
                  <a:srgbClr val="C00000"/>
                </a:solidFill>
              </a:rPr>
              <a:t>1 февраля </a:t>
            </a:r>
            <a:r>
              <a:rPr lang="ru-RU" dirty="0" smtClean="0"/>
              <a:t>включительно</a:t>
            </a:r>
            <a:endParaRPr lang="ru-RU" dirty="0"/>
          </a:p>
          <a:p>
            <a:pPr marL="0" indent="363538" algn="just">
              <a:buNone/>
            </a:pPr>
            <a:r>
              <a:rPr lang="ru-RU" dirty="0"/>
              <a:t>в</a:t>
            </a:r>
            <a:r>
              <a:rPr lang="ru-RU" dirty="0" smtClean="0"/>
              <a:t> </a:t>
            </a:r>
            <a:r>
              <a:rPr lang="ru-RU" dirty="0"/>
              <a:t>образовательные организации, в которых </a:t>
            </a:r>
            <a:r>
              <a:rPr lang="ru-RU" dirty="0" smtClean="0"/>
              <a:t>обучающиеся осваивают </a:t>
            </a:r>
            <a:r>
              <a:rPr lang="ru-RU" dirty="0"/>
              <a:t>образовательные программы среднего общего </a:t>
            </a:r>
            <a:r>
              <a:rPr lang="ru-RU" dirty="0" smtClean="0"/>
              <a:t>образования.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382137" y="6360699"/>
            <a:ext cx="80931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п. 12 Порядка проведения ГИА по программам среднего общего образования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770045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Сроки подачи заявления</a:t>
            </a:r>
            <a:endParaRPr lang="ru-RU" dirty="0"/>
          </a:p>
        </p:txBody>
      </p:sp>
      <p:sp>
        <p:nvSpPr>
          <p:cNvPr id="10" name="Объект 9"/>
          <p:cNvSpPr>
            <a:spLocks noGrp="1"/>
          </p:cNvSpPr>
          <p:nvPr>
            <p:ph idx="1"/>
          </p:nvPr>
        </p:nvSpPr>
        <p:spPr>
          <a:xfrm>
            <a:off x="382137" y="1349829"/>
            <a:ext cx="8457063" cy="4827134"/>
          </a:xfrm>
        </p:spPr>
        <p:txBody>
          <a:bodyPr>
            <a:normAutofit/>
          </a:bodyPr>
          <a:lstStyle/>
          <a:p>
            <a:pPr marL="0" indent="363538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Заявления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 участии в экзаменах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1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февраля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подаются только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наличии у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участников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уважительных причин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(болезни или иных обстоятельств), подтвержденных документально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363538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этом случае указанные лица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подают:</a:t>
            </a: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заявления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 участии в экзаменах,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подтверждающие отсутствие возможности подать заявления об участии в экзаменах в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срок.</a:t>
            </a:r>
          </a:p>
          <a:p>
            <a:pPr marL="0" indent="363538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Указанные заявления подаются не позднее чем за 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две недели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 начала соответствующего экзамена.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2137" y="6164961"/>
            <a:ext cx="80931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п. 12 Порядка проведения ГИА по программам среднего общего образования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34090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Изменения в заявлениях</a:t>
            </a:r>
            <a:endParaRPr lang="ru-RU" dirty="0"/>
          </a:p>
        </p:txBody>
      </p:sp>
      <p:sp>
        <p:nvSpPr>
          <p:cNvPr id="10" name="Объект 9"/>
          <p:cNvSpPr>
            <a:spLocks noGrp="1"/>
          </p:cNvSpPr>
          <p:nvPr>
            <p:ph idx="1"/>
          </p:nvPr>
        </p:nvSpPr>
        <p:spPr>
          <a:xfrm>
            <a:off x="309400" y="1172886"/>
            <a:ext cx="8457063" cy="4764871"/>
          </a:xfrm>
        </p:spPr>
        <p:txBody>
          <a:bodyPr>
            <a:normAutofit fontScale="92500" lnSpcReduction="10000"/>
          </a:bodyPr>
          <a:lstStyle/>
          <a:p>
            <a:pPr marL="0" indent="363538" algn="just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ГИА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вправе изменить уровень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ЕГЭ по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математике,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указанный в заявлениях об участии в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экзаменах. </a:t>
            </a:r>
          </a:p>
          <a:p>
            <a:pPr marL="0" indent="363538" algn="just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этом случае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участником подается заявление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указанием измененного уровня ЕГЭ по математике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+mj-lt"/>
              <a:buAutoNum type="arabicPeriod" startAt="2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вправе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изменить (дополнить) перечень указанных в заявлениях об участии в экзаменах учебных предметов, изменить форму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ГИА,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также сроки участия в экзаменах при наличии у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участников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уважительных причин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(болезни или иных обстоятельств),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подтвержденных документально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этом случае участником подается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11200" indent="-261938"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заявление</a:t>
            </a:r>
          </a:p>
          <a:p>
            <a:pPr marL="711200" indent="-261938"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документы, подтверждающие уважительность причин изменения (дополнения) перечня учебных предметов и (или) формы ГИА и (или) сроков участия в экзаменах.</a:t>
            </a:r>
          </a:p>
          <a:p>
            <a:pPr marL="0" indent="363538" algn="just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Указанные заявления подаются не позднее чем за 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две недели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начала соответствующего экзамена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9400" y="6399422"/>
            <a:ext cx="80931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п. 13 Порядка проведения ГИА по программам среднего общего образования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81834" y="5937757"/>
            <a:ext cx="85482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Данные изменения проходят через ГЭК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99759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Выпускники прошлых лет</a:t>
            </a:r>
            <a:endParaRPr lang="ru-RU" dirty="0"/>
          </a:p>
        </p:txBody>
      </p:sp>
      <p:sp>
        <p:nvSpPr>
          <p:cNvPr id="10" name="Объект 9"/>
          <p:cNvSpPr>
            <a:spLocks noGrp="1"/>
          </p:cNvSpPr>
          <p:nvPr>
            <p:ph idx="1"/>
          </p:nvPr>
        </p:nvSpPr>
        <p:spPr>
          <a:xfrm>
            <a:off x="309400" y="1172886"/>
            <a:ext cx="8457063" cy="4764871"/>
          </a:xfrm>
        </p:spPr>
        <p:txBody>
          <a:bodyPr>
            <a:normAutofit/>
          </a:bodyPr>
          <a:lstStyle/>
          <a:p>
            <a:pPr marL="0" indent="363538" algn="just">
              <a:buNone/>
            </a:pPr>
            <a:r>
              <a:rPr lang="ru-RU" dirty="0" smtClean="0"/>
              <a:t>Лица, освоившие образовательные программы среднего общего образования в предыдущие годы, имеющие документ об образовании, подтверждающий получение среднего общего образования </a:t>
            </a:r>
            <a:r>
              <a:rPr lang="en-US" dirty="0" smtClean="0"/>
              <a:t>(</a:t>
            </a:r>
            <a:r>
              <a:rPr lang="ru-RU" dirty="0" smtClean="0"/>
              <a:t>аттестат за 11 классов</a:t>
            </a:r>
            <a:r>
              <a:rPr lang="en-US" dirty="0" smtClean="0"/>
              <a:t>)</a:t>
            </a:r>
            <a:r>
              <a:rPr lang="ru-RU" dirty="0" smtClean="0"/>
              <a:t> обучающиеся СПО, обучающиеся, получающие среднее общее образование в иностранных организациях могут участвовать в ЕГЭ, в том числе при наличии у них действующих результатов ЕГЭ прошлых лет.</a:t>
            </a:r>
          </a:p>
          <a:p>
            <a:pPr marL="0" indent="363538" algn="just">
              <a:buNone/>
            </a:pPr>
            <a:endParaRPr lang="ru-RU" dirty="0" smtClean="0"/>
          </a:p>
          <a:p>
            <a:pPr marL="0" indent="363538" algn="just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9400" y="6399422"/>
            <a:ext cx="80931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п. 1</a:t>
            </a:r>
            <a:r>
              <a:rPr lang="en-US" dirty="0" smtClean="0"/>
              <a:t>4</a:t>
            </a:r>
            <a:r>
              <a:rPr lang="ru-RU" dirty="0" smtClean="0"/>
              <a:t> Порядка проведения ГИА по программам среднего общего образования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01484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Выпускники прошлых лет</a:t>
            </a:r>
          </a:p>
        </p:txBody>
      </p:sp>
      <p:sp>
        <p:nvSpPr>
          <p:cNvPr id="10" name="Объект 9"/>
          <p:cNvSpPr>
            <a:spLocks noGrp="1"/>
          </p:cNvSpPr>
          <p:nvPr>
            <p:ph idx="1"/>
          </p:nvPr>
        </p:nvSpPr>
        <p:spPr>
          <a:xfrm>
            <a:off x="309400" y="1172886"/>
            <a:ext cx="8459462" cy="52265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 smtClean="0"/>
              <a:t>ПЕРЕЧЕНЬ </a:t>
            </a:r>
            <a:r>
              <a:rPr lang="ru-RU" sz="2000" b="1" dirty="0"/>
              <a:t>ДОКУМЕНТОВ ДЛЯ ПОДАЧИ ЗАЯВЛЕНИЙ НА </a:t>
            </a:r>
            <a:r>
              <a:rPr lang="ru-RU" sz="2000" b="1" dirty="0" smtClean="0"/>
              <a:t>ЕГЭ-2024 </a:t>
            </a:r>
            <a:r>
              <a:rPr lang="ru-RU" sz="2000" b="1" dirty="0"/>
              <a:t>г.</a:t>
            </a:r>
            <a:endParaRPr lang="ru-RU" sz="2000" dirty="0"/>
          </a:p>
          <a:p>
            <a:pPr>
              <a:spcBef>
                <a:spcPts val="0"/>
              </a:spcBef>
            </a:pPr>
            <a:r>
              <a:rPr lang="ru-RU" sz="2000" b="1" dirty="0" smtClean="0"/>
              <a:t>Оригинал </a:t>
            </a:r>
            <a:r>
              <a:rPr lang="ru-RU" sz="2000" b="1" dirty="0"/>
              <a:t>документа об образовании</a:t>
            </a:r>
            <a:r>
              <a:rPr lang="ru-RU" sz="2000" dirty="0"/>
              <a:t> (аттестат за 11 класс или диплом СПО) или </a:t>
            </a:r>
            <a:r>
              <a:rPr lang="ru-RU" sz="2000" dirty="0" err="1"/>
              <a:t>или</a:t>
            </a:r>
            <a:r>
              <a:rPr lang="ru-RU" sz="2000" dirty="0"/>
              <a:t> заверенная копия документа об образовании (оригинал (копия) иностранного документа об образовании предъявляется с заверенным в установленном порядке переводом с иностранного языка);</a:t>
            </a:r>
          </a:p>
          <a:p>
            <a:pPr>
              <a:spcBef>
                <a:spcPts val="0"/>
              </a:spcBef>
            </a:pPr>
            <a:r>
              <a:rPr lang="ru-RU" sz="2000" b="1" dirty="0"/>
              <a:t>Оригинал документа, удостоверяющего личность</a:t>
            </a:r>
            <a:r>
              <a:rPr lang="ru-RU" sz="2000" dirty="0"/>
              <a:t> гражданина;</a:t>
            </a:r>
          </a:p>
          <a:p>
            <a:pPr>
              <a:spcBef>
                <a:spcPts val="0"/>
              </a:spcBef>
            </a:pPr>
            <a:r>
              <a:rPr lang="ru-RU" sz="2000" b="1" dirty="0"/>
              <a:t>СНИЛС</a:t>
            </a:r>
            <a:r>
              <a:rPr lang="ru-RU" sz="2000" dirty="0"/>
              <a:t> </a:t>
            </a:r>
            <a:r>
              <a:rPr lang="ru-RU" sz="2000" dirty="0" smtClean="0"/>
              <a:t>;</a:t>
            </a:r>
            <a:endParaRPr lang="ru-RU" sz="2000" dirty="0"/>
          </a:p>
          <a:p>
            <a:pPr>
              <a:spcBef>
                <a:spcPts val="0"/>
              </a:spcBef>
            </a:pPr>
            <a:r>
              <a:rPr lang="ru-RU" sz="2000" dirty="0"/>
              <a:t>Заявление (по определенной форме).</a:t>
            </a:r>
          </a:p>
          <a:p>
            <a:pPr marL="0" indent="0">
              <a:buNone/>
            </a:pPr>
            <a:r>
              <a:rPr lang="ru-RU" sz="2000" dirty="0"/>
              <a:t>Прием документов осуществляется в МКУ "ИМЦРО" (отдел сопровождения государственной итоговой аттестации) по адресу</a:t>
            </a:r>
            <a:r>
              <a:rPr lang="ru-RU" sz="2000" dirty="0" smtClean="0"/>
              <a:t>: </a:t>
            </a:r>
          </a:p>
          <a:p>
            <a:pPr>
              <a:spcBef>
                <a:spcPts val="0"/>
              </a:spcBef>
            </a:pPr>
            <a:r>
              <a:rPr lang="ru-RU" sz="2000" dirty="0" smtClean="0"/>
              <a:t>Ул. Ленина, д.26</a:t>
            </a:r>
          </a:p>
          <a:p>
            <a:pPr>
              <a:spcBef>
                <a:spcPts val="0"/>
              </a:spcBef>
            </a:pPr>
            <a:r>
              <a:rPr lang="ru-RU" sz="2000" dirty="0" smtClean="0"/>
              <a:t>Тел</a:t>
            </a:r>
            <a:r>
              <a:rPr lang="ru-RU" sz="2000" dirty="0"/>
              <a:t>.: </a:t>
            </a:r>
            <a:r>
              <a:rPr lang="ru-RU" sz="2000" dirty="0" smtClean="0"/>
              <a:t>34-37-05</a:t>
            </a:r>
            <a:endParaRPr lang="ru-RU" sz="2000" dirty="0"/>
          </a:p>
          <a:p>
            <a:pPr marL="0" indent="0">
              <a:spcBef>
                <a:spcPts val="0"/>
              </a:spcBef>
              <a:buNone/>
            </a:pPr>
            <a:r>
              <a:rPr lang="ru-RU" sz="2000" b="1" dirty="0" smtClean="0"/>
              <a:t>Для удобства </a:t>
            </a:r>
            <a:r>
              <a:rPr lang="ru-RU" sz="2000" b="1" dirty="0"/>
              <a:t>записаться на подачу заявления можно по ссылке:</a:t>
            </a:r>
            <a:endParaRPr lang="ru-RU" sz="2000" dirty="0"/>
          </a:p>
          <a:p>
            <a:r>
              <a:rPr lang="ru-RU" sz="2000" dirty="0">
                <a:hlinkClick r:id="rId2"/>
              </a:rPr>
              <a:t>https://metod-graduates.konkat.ru/</a:t>
            </a:r>
            <a:endParaRPr lang="ru-RU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211015" y="6030090"/>
            <a:ext cx="87467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Распоряжение МО </a:t>
            </a:r>
            <a:r>
              <a:rPr lang="ru-RU" sz="2000" b="1" dirty="0"/>
              <a:t>Иркутской области </a:t>
            </a:r>
            <a:r>
              <a:rPr lang="ru-RU" sz="2000" b="1" dirty="0" smtClean="0"/>
              <a:t>от </a:t>
            </a:r>
            <a:r>
              <a:rPr lang="ru-RU" sz="2000" b="1" dirty="0"/>
              <a:t>22 ноября 2023 года № 55-1552-мр</a:t>
            </a:r>
          </a:p>
        </p:txBody>
      </p:sp>
    </p:spTree>
    <p:extLst>
      <p:ext uri="{BB962C8B-B14F-4D97-AF65-F5344CB8AC3E}">
        <p14:creationId xmlns:p14="http://schemas.microsoft.com/office/powerpoint/2010/main" val="23158321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effectLst/>
              </a:rPr>
              <a:t>Организация проведения </a:t>
            </a:r>
            <a:r>
              <a:rPr lang="ru-RU" dirty="0" smtClean="0">
                <a:effectLst/>
              </a:rPr>
              <a:t>ГИА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1257" y="1825625"/>
            <a:ext cx="8696475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31. </a:t>
            </a:r>
            <a:r>
              <a:rPr lang="ru-RU" dirty="0" err="1"/>
              <a:t>Рособрнадзор</a:t>
            </a:r>
            <a:r>
              <a:rPr lang="ru-RU" dirty="0"/>
              <a:t> в рамках проведения ГИА осуществляет </a:t>
            </a:r>
            <a:r>
              <a:rPr lang="ru-RU" dirty="0" smtClean="0"/>
              <a:t>функции</a:t>
            </a:r>
          </a:p>
          <a:p>
            <a:pPr marL="0" indent="0">
              <a:buNone/>
            </a:pPr>
            <a:r>
              <a:rPr lang="ru-RU" dirty="0"/>
              <a:t>32. ОИВ обеспечивают проведение </a:t>
            </a:r>
            <a:r>
              <a:rPr lang="ru-RU" dirty="0" smtClean="0"/>
              <a:t>ГИА</a:t>
            </a:r>
          </a:p>
          <a:p>
            <a:pPr marL="0" indent="0">
              <a:buNone/>
            </a:pPr>
            <a:r>
              <a:rPr lang="ru-RU" dirty="0"/>
              <a:t>35. РЦОИ осуществляют организационное и технологическое обеспечение проведения экзаменов на территориях субъектов Российской Федерации</a:t>
            </a:r>
          </a:p>
        </p:txBody>
      </p:sp>
    </p:spTree>
    <p:extLst>
      <p:ext uri="{BB962C8B-B14F-4D97-AF65-F5344CB8AC3E}">
        <p14:creationId xmlns:p14="http://schemas.microsoft.com/office/powerpoint/2010/main" val="31181324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effectLst/>
              </a:rPr>
              <a:t>Организация проведения </a:t>
            </a:r>
            <a:r>
              <a:rPr lang="ru-RU" dirty="0" smtClean="0">
                <a:effectLst/>
              </a:rPr>
              <a:t>ГИА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1257" y="1338943"/>
            <a:ext cx="8696475" cy="483802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/>
              <a:t>36. Состав ГЭК формируется из представителей ОИВ, органов исполнительной власти субъектов Российской Федерации, осуществляющих переданные полномочия Российской Федерации в сфере образования, учредителей, Министерства иностранных дел Российской Федерации и загранучреждений, органов местного самоуправления, осуществляющих управление в сфере образования, организаций, осуществляющих образовательную деятельность, научных, общественных организаций и объединений, а также представителей </a:t>
            </a:r>
            <a:r>
              <a:rPr lang="ru-RU" dirty="0" err="1"/>
              <a:t>Рособрнадзора</a:t>
            </a:r>
            <a:r>
              <a:rPr lang="ru-RU" dirty="0"/>
              <a:t>. </a:t>
            </a: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b="1" dirty="0" smtClean="0"/>
              <a:t>Состав </a:t>
            </a:r>
            <a:r>
              <a:rPr lang="ru-RU" b="1" dirty="0"/>
              <a:t>ГЭК формируется с учетом отсутствия у представителей, предполагаемых для включения в состав ГЭК, конфликта интересов</a:t>
            </a:r>
          </a:p>
        </p:txBody>
      </p:sp>
    </p:spTree>
    <p:extLst>
      <p:ext uri="{BB962C8B-B14F-4D97-AF65-F5344CB8AC3E}">
        <p14:creationId xmlns:p14="http://schemas.microsoft.com/office/powerpoint/2010/main" val="41906676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effectLst/>
              </a:rPr>
              <a:t>Организация проведения </a:t>
            </a:r>
            <a:r>
              <a:rPr lang="ru-RU" dirty="0" smtClean="0">
                <a:effectLst/>
              </a:rPr>
              <a:t>ГИА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1257" y="1338943"/>
            <a:ext cx="8696475" cy="483802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dirty="0"/>
              <a:t>Председатель </a:t>
            </a:r>
            <a:r>
              <a:rPr lang="ru-RU" dirty="0" smtClean="0"/>
              <a:t>ГЭК:</a:t>
            </a:r>
          </a:p>
          <a:p>
            <a:r>
              <a:rPr lang="ru-RU" dirty="0" smtClean="0"/>
              <a:t>согласует:</a:t>
            </a:r>
          </a:p>
          <a:p>
            <a:pPr lvl="1"/>
            <a:r>
              <a:rPr lang="ru-RU" dirty="0" smtClean="0"/>
              <a:t>персональный </a:t>
            </a:r>
            <a:r>
              <a:rPr lang="ru-RU" dirty="0"/>
              <a:t>состав руководителей ППЭ по представлению ОИВ;</a:t>
            </a:r>
          </a:p>
          <a:p>
            <a:pPr lvl="1"/>
            <a:r>
              <a:rPr lang="ru-RU" dirty="0" smtClean="0"/>
              <a:t>места </a:t>
            </a:r>
            <a:r>
              <a:rPr lang="ru-RU" dirty="0"/>
              <a:t>регистрации на сдачу ЕГЭ для участников ЕГЭ, </a:t>
            </a:r>
            <a:endParaRPr lang="ru-RU" dirty="0" smtClean="0"/>
          </a:p>
          <a:p>
            <a:pPr lvl="1"/>
            <a:r>
              <a:rPr lang="ru-RU" dirty="0" smtClean="0"/>
              <a:t>места </a:t>
            </a:r>
            <a:r>
              <a:rPr lang="ru-RU" dirty="0"/>
              <a:t>расположения ППЭ </a:t>
            </a:r>
            <a:endParaRPr lang="ru-RU" dirty="0" smtClean="0"/>
          </a:p>
          <a:p>
            <a:pPr lvl="1"/>
            <a:r>
              <a:rPr lang="ru-RU" dirty="0" smtClean="0"/>
              <a:t>распределение </a:t>
            </a:r>
            <a:r>
              <a:rPr lang="ru-RU" dirty="0"/>
              <a:t>между ППЭ участников экзаменов, руководителей ППЭ, организаторов, членов ГЭК, технических специалистов, экзаменаторов-собеседников и ассистентов по представлению ОИВ;</a:t>
            </a:r>
          </a:p>
          <a:p>
            <a:r>
              <a:rPr lang="ru-RU" dirty="0" smtClean="0"/>
              <a:t>принимает </a:t>
            </a:r>
            <a:r>
              <a:rPr lang="ru-RU" dirty="0"/>
              <a:t>решение о направлении членов ГЭК в ППЭ, РЦОИ, предметные и апелляционную комиссии, места хранения экзаменационных материалов, видеозаписей экзаменов для осуществления контроля соблюдения требований Порядка;</a:t>
            </a:r>
          </a:p>
          <a:p>
            <a:r>
              <a:rPr lang="ru-RU" dirty="0" smtClean="0"/>
              <a:t>после </a:t>
            </a:r>
            <a:r>
              <a:rPr lang="ru-RU" dirty="0"/>
              <a:t>каждого экзамена рассматривает информацию, полученную от членов ГЭК, общественных наблюдателей, должностных лиц </a:t>
            </a:r>
            <a:r>
              <a:rPr lang="ru-RU" dirty="0" err="1" smtClean="0"/>
              <a:t>Рособрнадзора</a:t>
            </a:r>
            <a:r>
              <a:rPr lang="ru-RU" dirty="0" smtClean="0"/>
              <a:t>;</a:t>
            </a:r>
            <a:endParaRPr lang="ru-RU" dirty="0"/>
          </a:p>
          <a:p>
            <a:r>
              <a:rPr lang="ru-RU" dirty="0" smtClean="0"/>
              <a:t>рассматривает </a:t>
            </a:r>
            <a:r>
              <a:rPr lang="ru-RU" dirty="0"/>
              <a:t>результаты проведения экзаменов и принимает решения об утверждении, изменении и (или) аннулировании результатов экзаменов;</a:t>
            </a:r>
          </a:p>
          <a:p>
            <a:r>
              <a:rPr lang="ru-RU" dirty="0" smtClean="0"/>
              <a:t>принимает </a:t>
            </a:r>
            <a:r>
              <a:rPr lang="ru-RU" dirty="0"/>
              <a:t>решения о допуске участников экзаменов к сдаче экзаменов, а также о повторном допуске к сдаче экзаменов в </a:t>
            </a:r>
            <a:r>
              <a:rPr lang="ru-RU" dirty="0" smtClean="0"/>
              <a:t>случаях.</a:t>
            </a:r>
            <a:endParaRPr lang="ru-RU" dirty="0"/>
          </a:p>
          <a:p>
            <a:pPr marL="0" indent="0">
              <a:buNone/>
            </a:pPr>
            <a:endParaRPr lang="ru-RU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09400" y="6399422"/>
            <a:ext cx="80931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п. 37 Порядка проведения ГИА по программам среднего общего образования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51798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effectLst/>
              </a:rPr>
              <a:t>Организация проведения </a:t>
            </a:r>
            <a:r>
              <a:rPr lang="ru-RU" dirty="0" smtClean="0">
                <a:effectLst/>
              </a:rPr>
              <a:t>ГИА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1257" y="1338943"/>
            <a:ext cx="8696475" cy="483802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/>
              <a:t>Члены ГЭК:</a:t>
            </a:r>
          </a:p>
          <a:p>
            <a:r>
              <a:rPr lang="ru-RU" dirty="0" smtClean="0"/>
              <a:t>обеспечивают </a:t>
            </a:r>
            <a:r>
              <a:rPr lang="ru-RU" dirty="0"/>
              <a:t>соблюдение Порядка;</a:t>
            </a:r>
          </a:p>
          <a:p>
            <a:r>
              <a:rPr lang="ru-RU" dirty="0" smtClean="0"/>
              <a:t>по </a:t>
            </a:r>
            <a:r>
              <a:rPr lang="ru-RU" dirty="0"/>
              <a:t>решению председателя ГЭК не позднее чем за две недели до начала экзаменов проводят проверку готовности ППЭ;</a:t>
            </a:r>
          </a:p>
          <a:p>
            <a:r>
              <a:rPr lang="ru-RU" dirty="0" smtClean="0"/>
              <a:t>обеспечивают </a:t>
            </a:r>
            <a:r>
              <a:rPr lang="ru-RU" dirty="0"/>
              <a:t>в день экзамена доставку экзаменационных материалов ЕГЭ на бумажных </a:t>
            </a:r>
            <a:r>
              <a:rPr lang="ru-RU" dirty="0" smtClean="0"/>
              <a:t>носителях</a:t>
            </a:r>
          </a:p>
          <a:p>
            <a:pPr lvl="1"/>
            <a:r>
              <a:rPr lang="ru-RU" dirty="0" smtClean="0"/>
              <a:t>оформленных </a:t>
            </a:r>
            <a:r>
              <a:rPr lang="ru-RU" dirty="0"/>
              <a:t>рельефно-точечным шрифтом Брайля, </a:t>
            </a:r>
            <a:endParaRPr lang="ru-RU" dirty="0" smtClean="0"/>
          </a:p>
          <a:p>
            <a:pPr lvl="1"/>
            <a:r>
              <a:rPr lang="ru-RU" dirty="0" smtClean="0"/>
              <a:t>экзаменационных </a:t>
            </a:r>
            <a:r>
              <a:rPr lang="ru-RU" dirty="0"/>
              <a:t>материалов ЕГЭ для проведения экзаменов в ППЭ, организованных на дому, в медицинских </a:t>
            </a:r>
            <a:r>
              <a:rPr lang="ru-RU" dirty="0" smtClean="0"/>
              <a:t>организациях</a:t>
            </a:r>
            <a:r>
              <a:rPr lang="ru-RU" dirty="0"/>
              <a:t>;</a:t>
            </a:r>
            <a:endParaRPr lang="ru-RU" dirty="0" smtClean="0"/>
          </a:p>
          <a:p>
            <a:r>
              <a:rPr lang="ru-RU" dirty="0" smtClean="0"/>
              <a:t>проводят </a:t>
            </a:r>
            <a:r>
              <a:rPr lang="ru-RU" dirty="0"/>
              <a:t>в день экзамена расшифровку </a:t>
            </a:r>
            <a:r>
              <a:rPr lang="ru-RU" dirty="0" smtClean="0"/>
              <a:t>экзаменационных </a:t>
            </a:r>
            <a:r>
              <a:rPr lang="ru-RU" dirty="0"/>
              <a:t>материалов, полученных в электронном </a:t>
            </a:r>
            <a:r>
              <a:rPr lang="ru-RU" dirty="0" smtClean="0"/>
              <a:t>виде и </a:t>
            </a:r>
            <a:r>
              <a:rPr lang="ru-RU" dirty="0"/>
              <a:t>организуют их печать на бумажные носители;</a:t>
            </a:r>
          </a:p>
          <a:p>
            <a:r>
              <a:rPr lang="ru-RU" dirty="0" smtClean="0"/>
              <a:t>осуществляют </a:t>
            </a:r>
            <a:r>
              <a:rPr lang="ru-RU" dirty="0"/>
              <a:t>контроль за соблюдением требований Порядка в </a:t>
            </a:r>
            <a:r>
              <a:rPr lang="ru-RU" dirty="0" smtClean="0"/>
              <a:t>ППЭ;</a:t>
            </a:r>
            <a:endParaRPr lang="ru-RU" dirty="0"/>
          </a:p>
          <a:p>
            <a:r>
              <a:rPr lang="ru-RU" dirty="0" smtClean="0"/>
              <a:t>осуществляют </a:t>
            </a:r>
            <a:r>
              <a:rPr lang="ru-RU" dirty="0"/>
              <a:t>взаимодействие с лицами, присутствующими в </a:t>
            </a:r>
            <a:r>
              <a:rPr lang="ru-RU" dirty="0" smtClean="0"/>
              <a:t>ППЭ;</a:t>
            </a:r>
            <a:endParaRPr lang="ru-RU" dirty="0"/>
          </a:p>
          <a:p>
            <a:r>
              <a:rPr lang="ru-RU" dirty="0" smtClean="0"/>
              <a:t>в </a:t>
            </a:r>
            <a:r>
              <a:rPr lang="ru-RU" dirty="0"/>
              <a:t>случае выявления нарушений Порядка принимают решение об удалении участников экзаменов из ППЭ, иных лиц (в том числе неустановленных), находящихся в ППЭ;</a:t>
            </a:r>
          </a:p>
          <a:p>
            <a:pPr marL="0" indent="0">
              <a:buNone/>
            </a:pPr>
            <a:endParaRPr lang="ru-RU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09400" y="6399422"/>
            <a:ext cx="80931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п. 39 Порядка проведения ГИА по программам среднего общего образования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13518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effectLst/>
              </a:rPr>
              <a:t>Организация проведения </a:t>
            </a:r>
            <a:r>
              <a:rPr lang="ru-RU" dirty="0" smtClean="0">
                <a:effectLst/>
              </a:rPr>
              <a:t>ГИА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9400" y="1338943"/>
            <a:ext cx="8648332" cy="460465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dirty="0"/>
              <a:t> В целях содействия проведению экзаменов образовательные организации:</a:t>
            </a:r>
          </a:p>
          <a:p>
            <a:r>
              <a:rPr lang="ru-RU" sz="1800" dirty="0" smtClean="0"/>
              <a:t>направляют </a:t>
            </a:r>
            <a:r>
              <a:rPr lang="ru-RU" sz="1800" dirty="0"/>
              <a:t>своих работников для работы в качестве </a:t>
            </a:r>
            <a:endParaRPr lang="ru-RU" sz="1800" dirty="0" smtClean="0"/>
          </a:p>
          <a:p>
            <a:pPr lvl="1"/>
            <a:r>
              <a:rPr lang="ru-RU" sz="1400" dirty="0"/>
              <a:t>членов ГЭК </a:t>
            </a:r>
          </a:p>
          <a:p>
            <a:pPr lvl="1"/>
            <a:r>
              <a:rPr lang="ru-RU" sz="1400" dirty="0" smtClean="0"/>
              <a:t>руководителей ППЭ</a:t>
            </a:r>
          </a:p>
          <a:p>
            <a:pPr lvl="1"/>
            <a:r>
              <a:rPr lang="ru-RU" sz="1400" dirty="0"/>
              <a:t>технических специалистов</a:t>
            </a:r>
          </a:p>
          <a:p>
            <a:pPr lvl="1"/>
            <a:r>
              <a:rPr lang="ru-RU" sz="1400" dirty="0" smtClean="0"/>
              <a:t>организаторов</a:t>
            </a:r>
          </a:p>
          <a:p>
            <a:pPr lvl="1"/>
            <a:r>
              <a:rPr lang="ru-RU" sz="1400" dirty="0" smtClean="0"/>
              <a:t>ассистентов</a:t>
            </a:r>
          </a:p>
          <a:p>
            <a:pPr lvl="1"/>
            <a:r>
              <a:rPr lang="ru-RU" sz="1400" dirty="0" smtClean="0"/>
              <a:t>предметных </a:t>
            </a:r>
            <a:r>
              <a:rPr lang="ru-RU" sz="1400" dirty="0"/>
              <a:t>и апелляционной </a:t>
            </a:r>
            <a:r>
              <a:rPr lang="ru-RU" sz="1400" dirty="0" smtClean="0"/>
              <a:t>комиссий </a:t>
            </a:r>
            <a:endParaRPr lang="ru-RU" sz="1400" dirty="0"/>
          </a:p>
          <a:p>
            <a:pPr marL="457200" lvl="1" indent="0">
              <a:buNone/>
            </a:pPr>
            <a:r>
              <a:rPr lang="ru-RU" sz="1400" dirty="0" smtClean="0"/>
              <a:t>Осуществляют </a:t>
            </a:r>
            <a:r>
              <a:rPr lang="ru-RU" sz="1400" dirty="0"/>
              <a:t>контроль за участием своих работников в организации и проведении экзаменов;</a:t>
            </a:r>
          </a:p>
          <a:p>
            <a:r>
              <a:rPr lang="ru-RU" sz="1800" dirty="0" smtClean="0"/>
              <a:t>под </a:t>
            </a:r>
            <a:r>
              <a:rPr lang="ru-RU" sz="1800" dirty="0"/>
              <a:t>подпись информируют работников, привлекаемых к организации и проведению экзаменов, о сроках, местах и порядке проведения экзаменов, в том числе о ведении в ППЭ и аудиториях видеозаписи, об основаниях для удаления из ППЭ, о применении мер дисциплинарного и административного воздействия в отношении лиц, привлекаемых к организации и проведению экзаменов и нарушивших Порядок;</a:t>
            </a:r>
          </a:p>
          <a:p>
            <a:r>
              <a:rPr lang="ru-RU" sz="1800" dirty="0" smtClean="0"/>
              <a:t>вносят </a:t>
            </a:r>
            <a:r>
              <a:rPr lang="ru-RU" sz="1800" dirty="0"/>
              <a:t>сведения в региональные информационные системы в порядке, устанавливаемом Правительством Российской </a:t>
            </a:r>
            <a:r>
              <a:rPr lang="ru-RU" sz="1800" dirty="0" smtClean="0"/>
              <a:t>Федерации;</a:t>
            </a:r>
            <a:endParaRPr lang="ru-RU" sz="1800" dirty="0"/>
          </a:p>
        </p:txBody>
      </p:sp>
      <p:sp>
        <p:nvSpPr>
          <p:cNvPr id="4" name="TextBox 3"/>
          <p:cNvSpPr txBox="1"/>
          <p:nvPr/>
        </p:nvSpPr>
        <p:spPr>
          <a:xfrm>
            <a:off x="309400" y="6399422"/>
            <a:ext cx="80931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п. 44 Порядка проведения ГИА по программам среднего общего образования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20262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365813" y="192428"/>
            <a:ext cx="7447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 слайда</a:t>
            </a:r>
          </a:p>
        </p:txBody>
      </p:sp>
      <p:sp>
        <p:nvSpPr>
          <p:cNvPr id="16" name="Подзаголовок 2"/>
          <p:cNvSpPr txBox="1">
            <a:spLocks/>
          </p:cNvSpPr>
          <p:nvPr/>
        </p:nvSpPr>
        <p:spPr>
          <a:xfrm>
            <a:off x="375939" y="1696596"/>
            <a:ext cx="8437554" cy="49025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от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апреля 2023 года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 УТВЕРЖДЕНИИ ПОРЯДКА ПРОВЕДЕНИЯ ГОСУДАРСТВЕННОЙ ИТОГОВОЙ АТТЕСТАЦИИ ПО ОБРАЗОВАТЕЛЬНЫМ ПРОГРАММАМ СРЕДНЕГО ОБЩЕГО ОБРАЗОВАНИЯ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ПРОСВЕЩЕНИЯ РОССИЙСКОЙ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233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ФЕДЕРАЛЬНАЯ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СЛУЖБА ПО НАДЗОРУ В СФЕРЕ ОБРАЗОВАНИЯ И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НАУКИ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 552</a:t>
            </a:r>
          </a:p>
          <a:p>
            <a:pPr marL="0" indent="0">
              <a:buNone/>
            </a:pP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Вступил в силу с 1 сентября 2023 года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328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effectLst/>
              </a:rPr>
              <a:t>Организация проведения </a:t>
            </a:r>
            <a:r>
              <a:rPr lang="ru-RU" dirty="0" smtClean="0">
                <a:effectLst/>
              </a:rPr>
              <a:t>ГИА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9400" y="1338942"/>
            <a:ext cx="8648332" cy="506047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/>
              <a:t> В целях содействия проведению экзаменов образовательные организации:</a:t>
            </a:r>
          </a:p>
          <a:p>
            <a:r>
              <a:rPr lang="ru-RU" dirty="0" smtClean="0"/>
              <a:t>под </a:t>
            </a:r>
            <a:r>
              <a:rPr lang="ru-RU" dirty="0"/>
              <a:t>подпись информируют участников ГИА и их родителей (законных представителей</a:t>
            </a:r>
            <a:r>
              <a:rPr lang="ru-RU" dirty="0" smtClean="0"/>
              <a:t>)</a:t>
            </a:r>
          </a:p>
          <a:p>
            <a:pPr lvl="1"/>
            <a:r>
              <a:rPr lang="ru-RU" dirty="0" smtClean="0"/>
              <a:t>о </a:t>
            </a:r>
            <a:r>
              <a:rPr lang="ru-RU" dirty="0"/>
              <a:t>сроках, местах и порядке подачи заявлений об участии в экзаменах, </a:t>
            </a:r>
            <a:endParaRPr lang="ru-RU" dirty="0" smtClean="0"/>
          </a:p>
          <a:p>
            <a:pPr lvl="1"/>
            <a:r>
              <a:rPr lang="ru-RU" dirty="0" smtClean="0"/>
              <a:t>о </a:t>
            </a:r>
            <a:r>
              <a:rPr lang="ru-RU" dirty="0"/>
              <a:t>местах и сроках проведения экзаменов, </a:t>
            </a:r>
            <a:endParaRPr lang="ru-RU" dirty="0" smtClean="0"/>
          </a:p>
          <a:p>
            <a:pPr lvl="1"/>
            <a:r>
              <a:rPr lang="ru-RU" dirty="0" smtClean="0"/>
              <a:t>о </a:t>
            </a:r>
            <a:r>
              <a:rPr lang="ru-RU" dirty="0"/>
              <a:t>порядке проведения экзаменов, в том числе об основаниях для удаления из ППЭ, </a:t>
            </a:r>
            <a:endParaRPr lang="ru-RU" dirty="0" smtClean="0"/>
          </a:p>
          <a:p>
            <a:pPr lvl="1"/>
            <a:r>
              <a:rPr lang="ru-RU" dirty="0" smtClean="0"/>
              <a:t>о </a:t>
            </a:r>
            <a:r>
              <a:rPr lang="ru-RU" dirty="0"/>
              <a:t>процедуре досрочного завершения экзамена по объективным причинам, </a:t>
            </a:r>
            <a:endParaRPr lang="ru-RU" dirty="0" smtClean="0"/>
          </a:p>
          <a:p>
            <a:pPr lvl="1"/>
            <a:r>
              <a:rPr lang="ru-RU" dirty="0" smtClean="0"/>
              <a:t>правилах </a:t>
            </a:r>
            <a:r>
              <a:rPr lang="ru-RU" dirty="0"/>
              <a:t>оформления экзаменационной работы, </a:t>
            </a:r>
            <a:endParaRPr lang="ru-RU" dirty="0" smtClean="0"/>
          </a:p>
          <a:p>
            <a:pPr lvl="1"/>
            <a:r>
              <a:rPr lang="ru-RU" dirty="0" smtClean="0"/>
              <a:t>о </a:t>
            </a:r>
            <a:r>
              <a:rPr lang="ru-RU" dirty="0"/>
              <a:t>ведении в ППЭ и аудиториях видеозаписи, </a:t>
            </a:r>
            <a:endParaRPr lang="ru-RU" dirty="0" smtClean="0"/>
          </a:p>
          <a:p>
            <a:pPr lvl="1"/>
            <a:r>
              <a:rPr lang="ru-RU" dirty="0" smtClean="0"/>
              <a:t>о </a:t>
            </a:r>
            <a:r>
              <a:rPr lang="ru-RU" dirty="0"/>
              <a:t>порядке подачи и рассмотрения апелляций </a:t>
            </a:r>
            <a:endParaRPr lang="ru-RU" dirty="0" smtClean="0"/>
          </a:p>
          <a:p>
            <a:pPr lvl="2"/>
            <a:r>
              <a:rPr lang="ru-RU" dirty="0" smtClean="0"/>
              <a:t>о </a:t>
            </a:r>
            <a:r>
              <a:rPr lang="ru-RU" dirty="0"/>
              <a:t>нарушении Порядка </a:t>
            </a:r>
            <a:endParaRPr lang="ru-RU" dirty="0" smtClean="0"/>
          </a:p>
          <a:p>
            <a:pPr lvl="2"/>
            <a:r>
              <a:rPr lang="ru-RU" dirty="0" smtClean="0"/>
              <a:t>о </a:t>
            </a:r>
            <a:r>
              <a:rPr lang="ru-RU" dirty="0"/>
              <a:t>несогласии с выставленными баллами, </a:t>
            </a:r>
            <a:endParaRPr lang="ru-RU" dirty="0" smtClean="0"/>
          </a:p>
          <a:p>
            <a:pPr lvl="1"/>
            <a:r>
              <a:rPr lang="ru-RU" dirty="0" smtClean="0"/>
              <a:t>о </a:t>
            </a:r>
            <a:r>
              <a:rPr lang="ru-RU" dirty="0"/>
              <a:t>времени и месте ознакомления с результатами экзаменов, </a:t>
            </a:r>
            <a:endParaRPr lang="ru-RU" dirty="0" smtClean="0"/>
          </a:p>
          <a:p>
            <a:pPr lvl="1"/>
            <a:r>
              <a:rPr lang="ru-RU" dirty="0" smtClean="0"/>
              <a:t>о </a:t>
            </a:r>
            <a:r>
              <a:rPr lang="ru-RU" dirty="0"/>
              <a:t>результатах экзаменов, полученных участниками ГИА.</a:t>
            </a:r>
          </a:p>
          <a:p>
            <a:pPr marL="0" indent="0">
              <a:buNone/>
            </a:pPr>
            <a:endParaRPr lang="ru-RU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09400" y="6399422"/>
            <a:ext cx="80931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п. 44 Порядка проведения ГИА по программам среднего общего образования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958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effectLst/>
              </a:rPr>
              <a:t>Организация проведения </a:t>
            </a:r>
            <a:r>
              <a:rPr lang="ru-RU" dirty="0" smtClean="0">
                <a:effectLst/>
              </a:rPr>
              <a:t>ГИА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1257" y="1338942"/>
            <a:ext cx="8696475" cy="506047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400" dirty="0"/>
              <a:t>В целях информирования граждан о порядке проведения итогового сочинения (изложения) и экзаменов в средствах массовой </a:t>
            </a:r>
            <a:r>
              <a:rPr lang="ru-RU" sz="1400" dirty="0" smtClean="0"/>
              <a:t>информации, </a:t>
            </a:r>
            <a:r>
              <a:rPr lang="ru-RU" sz="1400" b="1" dirty="0" smtClean="0"/>
              <a:t>на </a:t>
            </a:r>
            <a:r>
              <a:rPr lang="ru-RU" sz="1400" b="1" dirty="0"/>
              <a:t>официальных </a:t>
            </a:r>
            <a:r>
              <a:rPr lang="ru-RU" sz="1400" b="1" dirty="0" smtClean="0"/>
              <a:t>сайтах</a:t>
            </a:r>
            <a:r>
              <a:rPr lang="ru-RU" sz="1400" dirty="0" smtClean="0"/>
              <a:t> </a:t>
            </a:r>
            <a:r>
              <a:rPr lang="ru-RU" sz="1400" b="1" dirty="0"/>
              <a:t>образовательных организаций </a:t>
            </a:r>
            <a:r>
              <a:rPr lang="ru-RU" sz="1400" dirty="0" smtClean="0"/>
              <a:t>публикуется </a:t>
            </a:r>
            <a:r>
              <a:rPr lang="ru-RU" sz="1400" dirty="0"/>
              <a:t>следующая информация</a:t>
            </a:r>
            <a:r>
              <a:rPr lang="ru-RU" sz="1400" dirty="0" smtClean="0"/>
              <a:t>:</a:t>
            </a:r>
          </a:p>
          <a:p>
            <a:pPr marL="0" indent="0">
              <a:buNone/>
            </a:pPr>
            <a:endParaRPr lang="ru-RU" sz="1400" dirty="0"/>
          </a:p>
          <a:p>
            <a:pPr>
              <a:spcBef>
                <a:spcPts val="0"/>
              </a:spcBef>
            </a:pPr>
            <a:r>
              <a:rPr lang="ru-RU" sz="1400" dirty="0" smtClean="0"/>
              <a:t>о </a:t>
            </a:r>
            <a:r>
              <a:rPr lang="ru-RU" sz="1400" dirty="0"/>
              <a:t>датах проведения итогового сочинения (изложения</a:t>
            </a:r>
            <a:r>
              <a:rPr lang="ru-RU" sz="1400" dirty="0" smtClean="0"/>
              <a:t>)</a:t>
            </a:r>
          </a:p>
          <a:p>
            <a:pPr>
              <a:spcBef>
                <a:spcPts val="0"/>
              </a:spcBef>
            </a:pPr>
            <a:r>
              <a:rPr lang="ru-RU" sz="1400" dirty="0" smtClean="0"/>
              <a:t>порядке </a:t>
            </a:r>
            <a:r>
              <a:rPr lang="ru-RU" sz="1400" dirty="0"/>
              <a:t>проведения и порядке проверки итогового сочинения (изложения</a:t>
            </a:r>
            <a:r>
              <a:rPr lang="ru-RU" sz="1400" dirty="0" smtClean="0"/>
              <a:t>)</a:t>
            </a:r>
          </a:p>
          <a:p>
            <a:pPr>
              <a:spcBef>
                <a:spcPts val="0"/>
              </a:spcBef>
            </a:pPr>
            <a:r>
              <a:rPr lang="ru-RU" sz="1400" dirty="0" smtClean="0"/>
              <a:t>сроках </a:t>
            </a:r>
            <a:r>
              <a:rPr lang="ru-RU" sz="1400" dirty="0"/>
              <a:t>и местах регистрации для участия в итоговом сочинении для </a:t>
            </a:r>
            <a:r>
              <a:rPr lang="ru-RU" sz="1400" dirty="0" smtClean="0"/>
              <a:t>лиц</a:t>
            </a:r>
          </a:p>
          <a:p>
            <a:pPr marL="0" indent="0">
              <a:spcBef>
                <a:spcPts val="0"/>
              </a:spcBef>
              <a:buNone/>
            </a:pPr>
            <a:endParaRPr lang="ru-RU" sz="14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ru-RU" sz="1400" dirty="0" smtClean="0"/>
              <a:t>не </a:t>
            </a:r>
            <a:r>
              <a:rPr lang="ru-RU" sz="1400" dirty="0"/>
              <a:t>позднее чем за </a:t>
            </a:r>
            <a:r>
              <a:rPr lang="ru-RU" sz="1400" b="1" dirty="0"/>
              <a:t>месяц</a:t>
            </a:r>
            <a:r>
              <a:rPr lang="ru-RU" sz="1400" dirty="0"/>
              <a:t> до основной даты проведения итогового сочинения (изложения</a:t>
            </a:r>
            <a:r>
              <a:rPr lang="ru-RU" sz="1400" dirty="0" smtClean="0"/>
              <a:t>);</a:t>
            </a:r>
          </a:p>
          <a:p>
            <a:pPr marL="0" indent="0">
              <a:spcBef>
                <a:spcPts val="0"/>
              </a:spcBef>
              <a:buNone/>
            </a:pPr>
            <a:endParaRPr lang="ru-RU" sz="1400" dirty="0"/>
          </a:p>
          <a:p>
            <a:pPr>
              <a:spcBef>
                <a:spcPts val="0"/>
              </a:spcBef>
            </a:pPr>
            <a:r>
              <a:rPr lang="ru-RU" sz="1400" dirty="0"/>
              <a:t>о сроках проведения </a:t>
            </a:r>
            <a:r>
              <a:rPr lang="ru-RU" sz="1400" dirty="0" smtClean="0"/>
              <a:t>экзаменов</a:t>
            </a:r>
            <a:endParaRPr lang="ru-RU" sz="1400" dirty="0"/>
          </a:p>
          <a:p>
            <a:pPr>
              <a:spcBef>
                <a:spcPts val="0"/>
              </a:spcBef>
            </a:pPr>
            <a:r>
              <a:rPr lang="ru-RU" sz="1400" dirty="0"/>
              <a:t>сроках и местах подачи заявлений об участии в экзаменах и заявлений об участии в ЕГЭ, местах регистрации на сдачу ЕГЭ для участников ЕГЭ </a:t>
            </a:r>
          </a:p>
          <a:p>
            <a:pPr marL="0" indent="0">
              <a:buNone/>
            </a:pPr>
            <a:r>
              <a:rPr lang="ru-RU" sz="1400" dirty="0" smtClean="0"/>
              <a:t>не </a:t>
            </a:r>
            <a:r>
              <a:rPr lang="ru-RU" sz="1400" dirty="0"/>
              <a:t>позднее чем за </a:t>
            </a:r>
            <a:r>
              <a:rPr lang="ru-RU" sz="1400" b="1" dirty="0"/>
              <a:t>месяц</a:t>
            </a:r>
            <a:r>
              <a:rPr lang="ru-RU" sz="1400" dirty="0"/>
              <a:t> до завершения срока подачи заявлений об участии в экзаменах, заявлений об участии в ЕГЭ;</a:t>
            </a:r>
          </a:p>
          <a:p>
            <a:r>
              <a:rPr lang="ru-RU" sz="1400" dirty="0" smtClean="0"/>
              <a:t>о сроках, </a:t>
            </a:r>
            <a:r>
              <a:rPr lang="ru-RU" sz="1400" dirty="0"/>
              <a:t>местах, порядке подачи и рассмотрения апелляций - не позднее чем </a:t>
            </a:r>
            <a:r>
              <a:rPr lang="ru-RU" sz="1400" b="1" dirty="0"/>
              <a:t>за </a:t>
            </a:r>
            <a:r>
              <a:rPr lang="ru-RU" sz="1400" b="1" dirty="0" smtClean="0"/>
              <a:t>месяц </a:t>
            </a:r>
            <a:r>
              <a:rPr lang="ru-RU" sz="1400" b="1" dirty="0"/>
              <a:t>до начала проведения экзаменов</a:t>
            </a:r>
            <a:r>
              <a:rPr lang="ru-RU" sz="1400" dirty="0"/>
              <a:t>;</a:t>
            </a:r>
          </a:p>
          <a:p>
            <a:r>
              <a:rPr lang="ru-RU" sz="1400" dirty="0" smtClean="0"/>
              <a:t>о </a:t>
            </a:r>
            <a:r>
              <a:rPr lang="ru-RU" sz="1400" dirty="0"/>
              <a:t>сроках, местах и порядке информирования о результатах </a:t>
            </a:r>
            <a:endParaRPr lang="ru-RU" sz="1400" dirty="0" smtClean="0"/>
          </a:p>
          <a:p>
            <a:pPr lvl="1">
              <a:spcBef>
                <a:spcPts val="0"/>
              </a:spcBef>
            </a:pPr>
            <a:r>
              <a:rPr lang="ru-RU" sz="1200" dirty="0" smtClean="0"/>
              <a:t>итогового </a:t>
            </a:r>
            <a:r>
              <a:rPr lang="ru-RU" sz="1200" dirty="0"/>
              <a:t>сочинения (изложения</a:t>
            </a:r>
            <a:r>
              <a:rPr lang="ru-RU" sz="1200" dirty="0" smtClean="0"/>
              <a:t>)</a:t>
            </a:r>
          </a:p>
          <a:p>
            <a:pPr lvl="1">
              <a:spcBef>
                <a:spcPts val="0"/>
              </a:spcBef>
            </a:pPr>
            <a:r>
              <a:rPr lang="ru-RU" sz="1200" dirty="0" smtClean="0"/>
              <a:t>экзаменов</a:t>
            </a:r>
          </a:p>
          <a:p>
            <a:pPr marL="0" indent="0">
              <a:buNone/>
            </a:pPr>
            <a:r>
              <a:rPr lang="ru-RU" sz="1400" dirty="0" smtClean="0"/>
              <a:t>не </a:t>
            </a:r>
            <a:r>
              <a:rPr lang="ru-RU" sz="1400" dirty="0"/>
              <a:t>позднее чем за месяц до основной даты проведения итогового сочинения (изложения), начала проведения </a:t>
            </a:r>
            <a:r>
              <a:rPr lang="ru-RU" sz="1600" dirty="0"/>
              <a:t>экзаменов</a:t>
            </a:r>
            <a:r>
              <a:rPr lang="ru-RU" sz="1400" dirty="0" smtClean="0"/>
              <a:t>.</a:t>
            </a:r>
            <a:endParaRPr lang="ru-RU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309400" y="6399422"/>
            <a:ext cx="80931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п. 46 Порядка проведения ГИА по программам среднего общего образования</a:t>
            </a:r>
            <a:endParaRPr lang="ru-RU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V="1">
            <a:off x="0" y="3274828"/>
            <a:ext cx="9144000" cy="425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V="1">
            <a:off x="0" y="4497573"/>
            <a:ext cx="9144000" cy="425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0" y="5103628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73650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Сроки проведения ГИА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Для проведения экзаменов </a:t>
            </a:r>
            <a:r>
              <a:rPr lang="ru-RU" dirty="0" smtClean="0"/>
              <a:t>устанавливаются </a:t>
            </a:r>
            <a:r>
              <a:rPr lang="ru-RU" dirty="0"/>
              <a:t>сроки и продолжительность проведения экзаменов по каждому учебному </a:t>
            </a:r>
            <a:r>
              <a:rPr lang="ru-RU" dirty="0" smtClean="0"/>
              <a:t>предмету.</a:t>
            </a:r>
          </a:p>
          <a:p>
            <a:pPr marL="0" indent="0">
              <a:buNone/>
            </a:pPr>
            <a:endParaRPr lang="ru-RU" dirty="0" smtClean="0"/>
          </a:p>
          <a:p>
            <a:r>
              <a:rPr lang="ru-RU" dirty="0" smtClean="0"/>
              <a:t>Досрочный (март-апрель)</a:t>
            </a:r>
          </a:p>
          <a:p>
            <a:r>
              <a:rPr lang="ru-RU" dirty="0" smtClean="0"/>
              <a:t>Основной (май-июнь)</a:t>
            </a:r>
          </a:p>
          <a:p>
            <a:r>
              <a:rPr lang="ru-RU" dirty="0" smtClean="0"/>
              <a:t>Дополнительный (сентябрь)</a:t>
            </a:r>
          </a:p>
          <a:p>
            <a:pPr lvl="1"/>
            <a:r>
              <a:rPr lang="ru-RU" dirty="0" smtClean="0"/>
              <a:t>Русский язык</a:t>
            </a:r>
          </a:p>
          <a:p>
            <a:pPr lvl="1"/>
            <a:r>
              <a:rPr lang="ru-RU" dirty="0" smtClean="0"/>
              <a:t>Математика базовая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82137" y="6164961"/>
            <a:ext cx="80931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п. 47 Порядка проведения ГИА по программам среднего общего образования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399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effectLst/>
              </a:rPr>
              <a:t>Расписание ГИА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25513" y="1412341"/>
            <a:ext cx="8446344" cy="4764622"/>
          </a:xfrm>
        </p:spPr>
        <p:txBody>
          <a:bodyPr>
            <a:normAutofit/>
          </a:bodyPr>
          <a:lstStyle/>
          <a:p>
            <a:r>
              <a:rPr lang="ru-RU" sz="2000" cap="all" dirty="0">
                <a:cs typeface="Times New Roman" panose="02020603050405020304" pitchFamily="18" charset="0"/>
              </a:rPr>
              <a:t>ПРИКАЗ МИНПРОСВЕЩЕНИЯ РОССИИ И РОСОБРНАДЗОРА </a:t>
            </a:r>
            <a:r>
              <a:rPr lang="ru-RU" sz="2000" b="1" cap="all" dirty="0">
                <a:cs typeface="Times New Roman" panose="02020603050405020304" pitchFamily="18" charset="0"/>
              </a:rPr>
              <a:t>ОТ</a:t>
            </a:r>
            <a:r>
              <a:rPr lang="ru-RU" sz="2000" cap="all" dirty="0">
                <a:cs typeface="Times New Roman" panose="02020603050405020304" pitchFamily="18" charset="0"/>
              </a:rPr>
              <a:t> </a:t>
            </a:r>
            <a:r>
              <a:rPr lang="ru-RU" sz="2000" b="1" cap="all" dirty="0">
                <a:cs typeface="Times New Roman" panose="02020603050405020304" pitchFamily="18" charset="0"/>
              </a:rPr>
              <a:t>18 ДЕКАБРЯ 2023 Г. N 953/2116 </a:t>
            </a:r>
            <a:r>
              <a:rPr lang="ru-RU" sz="2000" cap="all" dirty="0">
                <a:cs typeface="Times New Roman" panose="02020603050405020304" pitchFamily="18" charset="0"/>
              </a:rPr>
              <a:t>"ОБ УТВЕРЖДЕНИИ ЕДИНОГО РАСПИСАНИЯ И ПРОДОЛЖИТЕЛЬНОСТИ ПРОВЕДЕНИЯ </a:t>
            </a:r>
            <a:r>
              <a:rPr lang="ru-RU" sz="2000" b="1" cap="all" dirty="0">
                <a:cs typeface="Times New Roman" panose="02020603050405020304" pitchFamily="18" charset="0"/>
              </a:rPr>
              <a:t>ЕДИНОГО ГОСУДАРСТВЕННОГО ЭКЗАМЕНА </a:t>
            </a:r>
            <a:r>
              <a:rPr lang="ru-RU" sz="2000" cap="all" dirty="0">
                <a:cs typeface="Times New Roman" panose="02020603050405020304" pitchFamily="18" charset="0"/>
              </a:rPr>
              <a:t>ПО КАЖДОМУ УЧЕБНОМУ ПРЕДМЕТУ, ТРЕБОВАНИЙ К ИСПОЛЬЗОВАНИЮ СРЕДСТВ ОБУЧЕНИЯ И ВОСПИТАНИЯ ПРИ ЕГО ПРОВЕДЕНИИ В 2024 </a:t>
            </a:r>
            <a:r>
              <a:rPr lang="ru-RU" sz="2000" cap="all" dirty="0" smtClean="0">
                <a:cs typeface="Times New Roman" panose="02020603050405020304" pitchFamily="18" charset="0"/>
              </a:rPr>
              <a:t>ГОДУ</a:t>
            </a:r>
            <a:r>
              <a:rPr lang="ru-RU" sz="2000" cap="all" dirty="0">
                <a:cs typeface="Times New Roman" panose="02020603050405020304" pitchFamily="18" charset="0"/>
              </a:rPr>
              <a:t> " </a:t>
            </a:r>
            <a:endParaRPr lang="ru-RU" sz="2000" cap="all" dirty="0" smtClean="0">
              <a:cs typeface="Times New Roman" panose="02020603050405020304" pitchFamily="18" charset="0"/>
            </a:endParaRPr>
          </a:p>
          <a:p>
            <a:endParaRPr lang="ru-RU" sz="2000" cap="all" dirty="0">
              <a:cs typeface="Times New Roman" panose="02020603050405020304" pitchFamily="18" charset="0"/>
            </a:endParaRPr>
          </a:p>
          <a:p>
            <a:r>
              <a:rPr lang="ru-RU" sz="2000" cap="all" dirty="0" smtClean="0">
                <a:cs typeface="Times New Roman" panose="02020603050405020304" pitchFamily="18" charset="0"/>
              </a:rPr>
              <a:t>ПРИКАЗ </a:t>
            </a:r>
            <a:r>
              <a:rPr lang="ru-RU" sz="2000" cap="all" dirty="0">
                <a:cs typeface="Times New Roman" panose="02020603050405020304" pitchFamily="18" charset="0"/>
              </a:rPr>
              <a:t>МИНПРОСВЕЩЕНИЯ РОССИИ И РОСОБРНАДЗОРА </a:t>
            </a:r>
            <a:r>
              <a:rPr lang="ru-RU" sz="2000" b="1" cap="all" dirty="0">
                <a:cs typeface="Times New Roman" panose="02020603050405020304" pitchFamily="18" charset="0"/>
              </a:rPr>
              <a:t>ОТ 18 ДЕКАБРЯ 2023 Г. N 955/2118 </a:t>
            </a:r>
            <a:r>
              <a:rPr lang="ru-RU" sz="2000" cap="all" dirty="0">
                <a:cs typeface="Times New Roman" panose="02020603050405020304" pitchFamily="18" charset="0"/>
              </a:rPr>
              <a:t>"ОБ УТВЕРЖДЕНИИ ЕДИНОГО РАСПИСАНИЯ И ПРОДОЛЖИТЕЛЬНОСТИ ПРОВЕДЕНИЯ </a:t>
            </a:r>
            <a:r>
              <a:rPr lang="ru-RU" sz="2000" b="1" cap="all" dirty="0">
                <a:cs typeface="Times New Roman" panose="02020603050405020304" pitchFamily="18" charset="0"/>
              </a:rPr>
              <a:t>ГОСУДАРСТВЕННОГО ВЫПУСКНОГО ЭКЗАМЕНА</a:t>
            </a:r>
            <a:r>
              <a:rPr lang="ru-RU" sz="2000" cap="all" dirty="0">
                <a:cs typeface="Times New Roman" panose="02020603050405020304" pitchFamily="18" charset="0"/>
              </a:rPr>
              <a:t> ПО ОБРАЗОВАТЕЛЬНЫМ ПРОГРАММАМ ОСНОВНОГО ОБЩЕГО И СРЕДНЕГО ОБЩЕГО ОБРАЗОВАНИЯ ПО КАЖДОМУ УЧЕБНОМУ ПРЕДМЕТУ, ТРЕБОВАНИЙ К ИСПОЛЬЗОВАНИЮ СРЕДСТВ ОБУЧЕНИЯ И ВОСПИТАНИЯ ПРИ ЕГО ПРОВЕДЕНИИ В 2024 ГОДУ"</a:t>
            </a:r>
          </a:p>
          <a:p>
            <a:endParaRPr lang="ru-RU" sz="2000" cap="all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0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21471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549399" y="136674"/>
            <a:ext cx="7560733" cy="9323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600" b="1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 smtClean="0"/>
              <a:t>Сроки проведения ГИА</a:t>
            </a:r>
            <a:endParaRPr lang="ru-RU" dirty="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79387" y="1246910"/>
            <a:ext cx="8787967" cy="5496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730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10000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</a:pPr>
            <a:r>
              <a:rPr lang="ru-RU" altLang="ru-RU" sz="28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 мая </a:t>
            </a:r>
            <a:r>
              <a:rPr lang="ru-RU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(четверг) - география, литература, химия</a:t>
            </a:r>
            <a:r>
              <a:rPr lang="ru-RU" alt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eaLnBrk="1" hangingPunct="1">
              <a:spcBef>
                <a:spcPct val="10000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</a:pPr>
            <a:r>
              <a:rPr lang="ru-RU" altLang="ru-RU" sz="28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 мая </a:t>
            </a:r>
            <a:r>
              <a:rPr lang="ru-RU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(вторник) </a:t>
            </a:r>
            <a:r>
              <a:rPr lang="ru-RU" altLang="ru-RU" sz="28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русский </a:t>
            </a:r>
            <a:r>
              <a:rPr lang="ru-RU" altLang="ru-RU" sz="2800" b="1" dirty="0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язык ЕГЭ и ГВЭ;</a:t>
            </a:r>
          </a:p>
          <a:p>
            <a:pPr eaLnBrk="1" hangingPunct="1">
              <a:spcBef>
                <a:spcPct val="10000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</a:pPr>
            <a:r>
              <a:rPr lang="ru-RU" altLang="ru-RU" sz="28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 мая </a:t>
            </a:r>
            <a:r>
              <a:rPr lang="ru-RU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(пятница) </a:t>
            </a:r>
            <a:r>
              <a:rPr lang="ru-RU" altLang="ru-RU" sz="28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ЕГЭ по математике базового уровня, ЕГЭ </a:t>
            </a:r>
            <a:r>
              <a:rPr lang="ru-RU" altLang="ru-RU" sz="2800" b="1" dirty="0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математике </a:t>
            </a:r>
            <a:r>
              <a:rPr lang="ru-RU" altLang="ru-RU" sz="28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профильного </a:t>
            </a:r>
            <a:r>
              <a:rPr lang="ru-RU" altLang="ru-RU" sz="2800" b="1" dirty="0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уровня, ГВЭ по математике;</a:t>
            </a:r>
          </a:p>
          <a:p>
            <a:pPr eaLnBrk="1" hangingPunct="1">
              <a:spcBef>
                <a:spcPct val="10000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</a:pPr>
            <a:r>
              <a:rPr lang="ru-RU" altLang="ru-RU" sz="28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июня </a:t>
            </a:r>
            <a:r>
              <a:rPr lang="ru-RU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(вторник) - обществознание</a:t>
            </a:r>
            <a:r>
              <a:rPr lang="ru-RU" alt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eaLnBrk="1" hangingPunct="1">
              <a:spcBef>
                <a:spcPct val="10000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</a:pPr>
            <a:r>
              <a:rPr lang="ru-RU" altLang="ru-RU" sz="2800" b="1" dirty="0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r>
              <a:rPr lang="ru-RU" altLang="ru-RU" sz="28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июня </a:t>
            </a:r>
            <a:r>
              <a:rPr lang="ru-RU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alt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пятница) </a:t>
            </a:r>
            <a:r>
              <a:rPr lang="ru-RU" altLang="ru-RU" sz="2800" b="1" dirty="0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ru-RU" altLang="ru-RU" sz="28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июня </a:t>
            </a:r>
            <a:r>
              <a:rPr lang="ru-RU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(суббота</a:t>
            </a:r>
            <a:r>
              <a:rPr lang="ru-RU" alt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информатика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alt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10000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</a:pPr>
            <a:r>
              <a:rPr lang="ru-RU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 июня (понедельник) - история, физика</a:t>
            </a:r>
            <a:r>
              <a:rPr lang="ru-RU" alt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eaLnBrk="1" hangingPunct="1">
              <a:spcBef>
                <a:spcPct val="10000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</a:pPr>
            <a:r>
              <a:rPr lang="ru-RU" alt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 </a:t>
            </a:r>
            <a:r>
              <a:rPr lang="ru-RU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июня (четверг) - биология, иностранные языки </a:t>
            </a:r>
            <a:r>
              <a:rPr lang="ru-RU" alt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письменная часть</a:t>
            </a:r>
            <a:r>
              <a:rPr lang="ru-RU" alt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 </a:t>
            </a:r>
          </a:p>
          <a:p>
            <a:pPr eaLnBrk="1" hangingPunct="1">
              <a:spcBef>
                <a:spcPct val="10000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</a:pPr>
            <a:r>
              <a:rPr lang="ru-RU" alt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17 </a:t>
            </a:r>
            <a:r>
              <a:rPr lang="ru-RU" alt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июня (понедельник) 18 июня (вторник) - </a:t>
            </a:r>
            <a:r>
              <a:rPr lang="ru-RU" alt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иностранные </a:t>
            </a:r>
            <a:r>
              <a:rPr lang="ru-RU" alt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языки </a:t>
            </a:r>
            <a:r>
              <a:rPr lang="ru-RU" alt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alt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устная часть</a:t>
            </a:r>
            <a:r>
              <a:rPr lang="ru-RU" alt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en-US" altLang="ru-RU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3387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1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bldLvl="2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549399" y="136674"/>
            <a:ext cx="7560733" cy="9323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600" b="1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 smtClean="0"/>
              <a:t>Сроки проведения ГИА</a:t>
            </a:r>
            <a:endParaRPr lang="ru-RU" dirty="0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250824" y="1257301"/>
            <a:ext cx="8737311" cy="534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730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ts val="600"/>
              </a:spcBef>
              <a:buClr>
                <a:schemeClr val="accent2"/>
              </a:buClr>
              <a:buSzPct val="85000"/>
            </a:pPr>
            <a:r>
              <a:rPr lang="ru-RU" altLang="ru-RU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ru-RU" alt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резервные дни:</a:t>
            </a:r>
          </a:p>
          <a:p>
            <a:pPr eaLnBrk="1" hangingPunct="1">
              <a:spcBef>
                <a:spcPts val="600"/>
              </a:spcBef>
              <a:buSzPct val="85000"/>
              <a:buFont typeface="Wingdings 2" panose="05020102010507070707" pitchFamily="18" charset="2"/>
              <a:buChar char=""/>
            </a:pPr>
            <a:r>
              <a:rPr lang="ru-RU" altLang="ru-RU" sz="24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 июня </a:t>
            </a: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(четверг) </a:t>
            </a:r>
            <a:r>
              <a:rPr lang="ru-RU" altLang="ru-RU" sz="24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русский язык</a:t>
            </a:r>
            <a:endParaRPr lang="ru-RU" altLang="ru-RU" sz="2400" b="1" dirty="0" smtClean="0">
              <a:solidFill>
                <a:srgbClr val="CC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ts val="600"/>
              </a:spcBef>
              <a:buSzPct val="85000"/>
              <a:buFont typeface="Wingdings 2" panose="05020102010507070707" pitchFamily="18" charset="2"/>
              <a:buChar char=""/>
            </a:pPr>
            <a:r>
              <a:rPr lang="ru-RU" altLang="ru-RU" sz="24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 июня </a:t>
            </a: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(пятница)</a:t>
            </a:r>
            <a:r>
              <a:rPr lang="ru-RU" altLang="ru-RU" sz="24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география, литература, физика</a:t>
            </a:r>
            <a:r>
              <a:rPr lang="ru-RU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eaLnBrk="1" hangingPunct="1">
              <a:spcBef>
                <a:spcPts val="600"/>
              </a:spcBef>
              <a:buSzPct val="85000"/>
              <a:buFont typeface="Wingdings 2" panose="05020102010507070707" pitchFamily="18" charset="2"/>
              <a:buChar char=""/>
            </a:pPr>
            <a:r>
              <a:rPr lang="ru-RU" altLang="ru-RU" sz="2400" b="1" dirty="0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 </a:t>
            </a:r>
            <a:r>
              <a:rPr lang="ru-RU" altLang="ru-RU" sz="24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июня</a:t>
            </a:r>
            <a:r>
              <a:rPr lang="ru-RU" altLang="ru-RU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(понедельник) – </a:t>
            </a:r>
            <a:r>
              <a:rPr lang="ru-RU" altLang="ru-RU" sz="24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математика базовая, </a:t>
            </a:r>
            <a:r>
              <a:rPr lang="ru-RU" altLang="ru-RU" sz="2400" b="1" dirty="0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профильная;</a:t>
            </a:r>
            <a:endParaRPr lang="ru-RU" altLang="ru-RU" sz="2400" b="1" dirty="0">
              <a:solidFill>
                <a:srgbClr val="CC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ts val="600"/>
              </a:spcBef>
              <a:buSzPct val="85000"/>
              <a:buFont typeface="Wingdings 2" panose="05020102010507070707" pitchFamily="18" charset="2"/>
              <a:buChar char=""/>
            </a:pPr>
            <a:r>
              <a:rPr lang="ru-RU" altLang="ru-RU" sz="24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 июня </a:t>
            </a: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(вторник) - информатика, обществознание, химия;</a:t>
            </a:r>
          </a:p>
          <a:p>
            <a:pPr eaLnBrk="1" hangingPunct="1">
              <a:spcBef>
                <a:spcPts val="600"/>
              </a:spcBef>
              <a:buSzPct val="85000"/>
              <a:buFont typeface="Wingdings 2" panose="05020102010507070707" pitchFamily="18" charset="2"/>
              <a:buChar char=""/>
            </a:pPr>
            <a:r>
              <a:rPr lang="ru-RU" altLang="ru-RU" sz="2400" b="1" dirty="0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 </a:t>
            </a:r>
            <a:r>
              <a:rPr lang="ru-RU" altLang="ru-RU" sz="24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июня </a:t>
            </a: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(вторник) -  иностранные языки </a:t>
            </a:r>
            <a:r>
              <a:rPr lang="ru-RU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устная часть), история;</a:t>
            </a:r>
            <a:endParaRPr lang="ru-RU" alt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ts val="600"/>
              </a:spcBef>
              <a:buSzPct val="85000"/>
              <a:buFont typeface="Wingdings 2" panose="05020102010507070707" pitchFamily="18" charset="2"/>
              <a:buChar char=""/>
            </a:pPr>
            <a:r>
              <a:rPr lang="ru-RU" altLang="ru-RU" sz="2400" b="1" dirty="0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 </a:t>
            </a:r>
            <a:r>
              <a:rPr lang="ru-RU" altLang="ru-RU" sz="24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июня </a:t>
            </a: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(четверг) - биология, иностранные языки </a:t>
            </a:r>
            <a:r>
              <a:rPr lang="ru-RU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письменная часть</a:t>
            </a:r>
            <a:r>
              <a:rPr lang="ru-RU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ru-RU" alt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eaLnBrk="1" hangingPunct="1">
              <a:spcBef>
                <a:spcPts val="600"/>
              </a:spcBef>
              <a:buSzPct val="85000"/>
              <a:buFont typeface="Wingdings 2" panose="05020102010507070707" pitchFamily="18" charset="2"/>
              <a:buChar char=""/>
            </a:pPr>
            <a:r>
              <a:rPr lang="ru-RU" altLang="ru-RU" sz="2400" b="1" dirty="0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altLang="ru-RU" sz="24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июля </a:t>
            </a: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(понедельник) – </a:t>
            </a:r>
            <a:r>
              <a:rPr lang="ru-RU" altLang="ru-RU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всем учебным предметам</a:t>
            </a:r>
          </a:p>
        </p:txBody>
      </p:sp>
    </p:spTree>
    <p:extLst>
      <p:ext uri="{BB962C8B-B14F-4D97-AF65-F5344CB8AC3E}">
        <p14:creationId xmlns:p14="http://schemas.microsoft.com/office/powerpoint/2010/main" val="2192170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/>
              <a:t>Продолжительность</a:t>
            </a:r>
            <a:r>
              <a:rPr lang="ru-RU" altLang="ru-RU" dirty="0">
                <a:solidFill>
                  <a:srgbClr val="463626"/>
                </a:solidFill>
                <a:latin typeface="Calibri" panose="020F0502020204030204" pitchFamily="34" charset="0"/>
                <a:cs typeface="Browallia New" pitchFamily="34" charset="-34"/>
              </a:rPr>
              <a:t> </a:t>
            </a:r>
            <a:r>
              <a:rPr lang="ru-RU" altLang="ru-RU" dirty="0"/>
              <a:t>ЕГЭ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405245" y="1215736"/>
            <a:ext cx="8395855" cy="496122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normAutofit/>
          </a:bodyPr>
          <a:lstStyle>
            <a:lvl1pPr marL="176213" indent="-176213"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indent="0" eaLnBrk="1" hangingPunct="1">
              <a:lnSpc>
                <a:spcPct val="80000"/>
              </a:lnSpc>
              <a:spcBef>
                <a:spcPct val="40000"/>
              </a:spcBef>
              <a:buClr>
                <a:schemeClr val="accent2"/>
              </a:buClr>
              <a:buSzPct val="85000"/>
              <a:buNone/>
              <a:defRPr/>
            </a:pPr>
            <a:r>
              <a:rPr lang="ru-RU" altLang="ru-RU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ЕГЭ</a:t>
            </a:r>
          </a:p>
          <a:p>
            <a:pPr eaLnBrk="1" hangingPunct="1">
              <a:lnSpc>
                <a:spcPct val="80000"/>
              </a:lnSpc>
              <a:spcBef>
                <a:spcPct val="40000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  <a:defRPr/>
            </a:pPr>
            <a:r>
              <a:rPr lang="ru-RU" altLang="ru-RU" sz="2300" b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3 часа</a:t>
            </a:r>
            <a:r>
              <a:rPr lang="ru-RU" altLang="ru-RU" sz="23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300" b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55 минут   </a:t>
            </a:r>
            <a:r>
              <a:rPr lang="ru-RU" altLang="ru-RU" sz="2300" dirty="0" smtClean="0">
                <a:latin typeface="Times New Roman" pitchFamily="18" charset="0"/>
                <a:cs typeface="Times New Roman" pitchFamily="18" charset="0"/>
              </a:rPr>
              <a:t>(235 минут) -  </a:t>
            </a:r>
            <a:r>
              <a:rPr lang="ru-RU" altLang="ru-RU" sz="2300" dirty="0">
                <a:latin typeface="Times New Roman" pitchFamily="18" charset="0"/>
                <a:cs typeface="Times New Roman" pitchFamily="18" charset="0"/>
              </a:rPr>
              <a:t>по биологии, </a:t>
            </a:r>
            <a:r>
              <a:rPr lang="ru-RU" altLang="ru-RU" sz="2300" dirty="0" smtClean="0">
                <a:latin typeface="Times New Roman" pitchFamily="18" charset="0"/>
                <a:cs typeface="Times New Roman" pitchFamily="18" charset="0"/>
              </a:rPr>
              <a:t>информатике, </a:t>
            </a:r>
            <a:r>
              <a:rPr lang="ru-RU" altLang="ru-RU" sz="2300" dirty="0">
                <a:latin typeface="Times New Roman" pitchFamily="18" charset="0"/>
                <a:cs typeface="Times New Roman" pitchFamily="18" charset="0"/>
              </a:rPr>
              <a:t>литературе, математике </a:t>
            </a:r>
            <a:r>
              <a:rPr lang="ru-RU" altLang="ru-RU" sz="2300" b="1" dirty="0" smtClean="0">
                <a:latin typeface="Times New Roman" pitchFamily="18" charset="0"/>
                <a:cs typeface="Times New Roman" pitchFamily="18" charset="0"/>
              </a:rPr>
              <a:t>профильной</a:t>
            </a:r>
            <a:r>
              <a:rPr lang="ru-RU" altLang="ru-RU" sz="23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>
              <a:lnSpc>
                <a:spcPct val="80000"/>
              </a:lnSpc>
              <a:spcBef>
                <a:spcPct val="40000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  <a:defRPr/>
            </a:pPr>
            <a:r>
              <a:rPr lang="ru-RU" altLang="ru-RU" sz="2300" b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3 часа</a:t>
            </a:r>
            <a:r>
              <a:rPr lang="ru-RU" altLang="ru-RU" sz="23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300" b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30 минут </a:t>
            </a:r>
            <a:r>
              <a:rPr lang="ru-RU" altLang="ru-RU" sz="2300" dirty="0" smtClean="0">
                <a:latin typeface="Times New Roman" pitchFamily="18" charset="0"/>
                <a:cs typeface="Times New Roman" pitchFamily="18" charset="0"/>
              </a:rPr>
              <a:t>(210 минут) - по истории, обществознанию, </a:t>
            </a:r>
            <a:r>
              <a:rPr lang="ru-RU" altLang="ru-RU" sz="2300" b="1" dirty="0" smtClean="0">
                <a:latin typeface="Times New Roman" pitchFamily="18" charset="0"/>
                <a:cs typeface="Times New Roman" pitchFamily="18" charset="0"/>
              </a:rPr>
              <a:t>русскому языку, </a:t>
            </a:r>
            <a:r>
              <a:rPr lang="ru-RU" altLang="ru-RU" sz="2300" dirty="0" smtClean="0">
                <a:latin typeface="Times New Roman" pitchFamily="18" charset="0"/>
                <a:cs typeface="Times New Roman" pitchFamily="18" charset="0"/>
              </a:rPr>
              <a:t>химии.</a:t>
            </a:r>
          </a:p>
          <a:p>
            <a:pPr algn="just" eaLnBrk="1" hangingPunct="1">
              <a:lnSpc>
                <a:spcPct val="80000"/>
              </a:lnSpc>
              <a:spcBef>
                <a:spcPct val="40000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  <a:defRPr/>
            </a:pPr>
            <a:r>
              <a:rPr lang="ru-RU" altLang="ru-RU" sz="2300" b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3 часа</a:t>
            </a:r>
            <a:r>
              <a:rPr lang="ru-RU" altLang="ru-RU" sz="23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300" b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10 минут </a:t>
            </a:r>
            <a:r>
              <a:rPr lang="ru-RU" altLang="ru-RU" sz="2300" dirty="0" smtClean="0">
                <a:latin typeface="Times New Roman" pitchFamily="18" charset="0"/>
                <a:cs typeface="Times New Roman" pitchFamily="18" charset="0"/>
              </a:rPr>
              <a:t>(190 минут) –письменные английский язык, испанский язык, немецкий язык, французский язык.</a:t>
            </a:r>
          </a:p>
          <a:p>
            <a:pPr algn="just" eaLnBrk="1" hangingPunct="1">
              <a:lnSpc>
                <a:spcPct val="80000"/>
              </a:lnSpc>
              <a:spcBef>
                <a:spcPct val="40000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  <a:defRPr/>
            </a:pPr>
            <a:r>
              <a:rPr lang="ru-RU" altLang="ru-RU" sz="2300" b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3 часа</a:t>
            </a:r>
            <a:r>
              <a:rPr lang="ru-RU" altLang="ru-RU" sz="23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300" b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3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altLang="ru-RU" sz="2300" dirty="0" smtClean="0">
                <a:latin typeface="Times New Roman" pitchFamily="18" charset="0"/>
                <a:cs typeface="Times New Roman" pitchFamily="18" charset="0"/>
              </a:rPr>
              <a:t>180 </a:t>
            </a:r>
            <a:r>
              <a:rPr lang="ru-RU" altLang="ru-RU" sz="2300" dirty="0">
                <a:latin typeface="Times New Roman" pitchFamily="18" charset="0"/>
                <a:cs typeface="Times New Roman" pitchFamily="18" charset="0"/>
              </a:rPr>
              <a:t>минут) – </a:t>
            </a:r>
            <a:r>
              <a:rPr lang="ru-RU" altLang="ru-RU" sz="2300" dirty="0" smtClean="0">
                <a:latin typeface="Times New Roman" pitchFamily="18" charset="0"/>
                <a:cs typeface="Times New Roman" pitchFamily="18" charset="0"/>
              </a:rPr>
              <a:t>география, математика базовая, письменный китайский язык.</a:t>
            </a:r>
            <a:endParaRPr lang="ru-RU" altLang="ru-RU" sz="2300" dirty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lnSpc>
                <a:spcPct val="80000"/>
              </a:lnSpc>
              <a:spcBef>
                <a:spcPct val="40000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  <a:defRPr/>
            </a:pPr>
            <a:endParaRPr lang="ru-RU" altLang="ru-RU" sz="2300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lnSpc>
                <a:spcPct val="80000"/>
              </a:lnSpc>
              <a:spcBef>
                <a:spcPct val="40000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  <a:defRPr/>
            </a:pPr>
            <a:r>
              <a:rPr lang="ru-RU" altLang="ru-RU" sz="2300" b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17 минут </a:t>
            </a:r>
            <a:r>
              <a:rPr lang="ru-RU" altLang="ru-RU" sz="2300" dirty="0" smtClean="0">
                <a:latin typeface="Times New Roman" pitchFamily="18" charset="0"/>
                <a:cs typeface="Times New Roman" pitchFamily="18" charset="0"/>
              </a:rPr>
              <a:t>- устная </a:t>
            </a:r>
            <a:r>
              <a:rPr lang="ru-RU" altLang="ru-RU" sz="2300" dirty="0">
                <a:latin typeface="Times New Roman" pitchFamily="18" charset="0"/>
                <a:cs typeface="Times New Roman" pitchFamily="18" charset="0"/>
              </a:rPr>
              <a:t>часть английский язык, испанский язык, немецкий язык, французский </a:t>
            </a:r>
            <a:r>
              <a:rPr lang="ru-RU" altLang="ru-RU" sz="2300" dirty="0" smtClean="0">
                <a:latin typeface="Times New Roman" pitchFamily="18" charset="0"/>
                <a:cs typeface="Times New Roman" pitchFamily="18" charset="0"/>
              </a:rPr>
              <a:t>язык.</a:t>
            </a:r>
          </a:p>
          <a:p>
            <a:pPr algn="just" eaLnBrk="1" hangingPunct="1">
              <a:lnSpc>
                <a:spcPct val="80000"/>
              </a:lnSpc>
              <a:spcBef>
                <a:spcPct val="40000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  <a:defRPr/>
            </a:pPr>
            <a:r>
              <a:rPr lang="ru-RU" altLang="ru-RU" sz="2300" b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14 минут </a:t>
            </a:r>
            <a:r>
              <a:rPr lang="ru-RU" altLang="ru-RU" sz="2300" dirty="0" smtClean="0">
                <a:latin typeface="Times New Roman" pitchFamily="18" charset="0"/>
                <a:cs typeface="Times New Roman" pitchFamily="18" charset="0"/>
              </a:rPr>
              <a:t>- устная часть китайский язык.</a:t>
            </a:r>
          </a:p>
        </p:txBody>
      </p:sp>
    </p:spTree>
    <p:extLst>
      <p:ext uri="{BB962C8B-B14F-4D97-AF65-F5344CB8AC3E}">
        <p14:creationId xmlns:p14="http://schemas.microsoft.com/office/powerpoint/2010/main" val="1909055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9609" y="1477926"/>
            <a:ext cx="8516679" cy="4816547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 smtClean="0"/>
              <a:t>В </a:t>
            </a:r>
            <a:r>
              <a:rPr lang="ru-RU" dirty="0"/>
              <a:t>случае угрозы возникновения чрезвычайной ситуации </a:t>
            </a:r>
            <a:r>
              <a:rPr lang="ru-RU" dirty="0" smtClean="0"/>
              <a:t>ОИВ по </a:t>
            </a:r>
            <a:r>
              <a:rPr lang="ru-RU" dirty="0"/>
              <a:t>согласованию с ГЭК принимают решение о переносе сдачи экзаменов на другой день, предусмотренный едиными расписаниями ЕГЭ, </a:t>
            </a:r>
            <a:r>
              <a:rPr lang="ru-RU" dirty="0" smtClean="0"/>
              <a:t>ГВЭ</a:t>
            </a: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Участники экзаменов</a:t>
            </a:r>
          </a:p>
          <a:p>
            <a:r>
              <a:rPr lang="ru-RU" dirty="0" smtClean="0"/>
              <a:t>повторно </a:t>
            </a:r>
            <a:r>
              <a:rPr lang="ru-RU" dirty="0"/>
              <a:t>допущенные председателем ГЭК к сдаче экзаменов в текущем учебном году по соответствующим учебным </a:t>
            </a:r>
            <a:r>
              <a:rPr lang="ru-RU" dirty="0" smtClean="0"/>
              <a:t>предметам, </a:t>
            </a:r>
          </a:p>
          <a:p>
            <a:r>
              <a:rPr lang="ru-RU" dirty="0" smtClean="0"/>
              <a:t>участники </a:t>
            </a:r>
            <a:r>
              <a:rPr lang="ru-RU" dirty="0"/>
              <a:t>экзаменов, у которых совпали сроки проведения экзаменов по отдельным учебным </a:t>
            </a:r>
            <a:r>
              <a:rPr lang="ru-RU" dirty="0" smtClean="0"/>
              <a:t>предметам</a:t>
            </a:r>
          </a:p>
          <a:p>
            <a:pPr marL="0" indent="0">
              <a:buNone/>
            </a:pPr>
            <a:r>
              <a:rPr lang="ru-RU" dirty="0" smtClean="0"/>
              <a:t>участвуют </a:t>
            </a:r>
            <a:r>
              <a:rPr lang="ru-RU" dirty="0"/>
              <a:t>в экзаменах по соответствующим учебным предметам в </a:t>
            </a:r>
            <a:r>
              <a:rPr lang="ru-RU" b="1" dirty="0"/>
              <a:t>резервные сроки соответствующего периода </a:t>
            </a:r>
            <a:r>
              <a:rPr lang="ru-RU" dirty="0"/>
              <a:t>проведения экзаменов.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9609" y="2634951"/>
            <a:ext cx="80931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п. 48 Порядка проведения ГИА по программам среднего общего образования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82137" y="6164961"/>
            <a:ext cx="80931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п. 49 Порядка проведения ГИА по программам среднего общего образования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24583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9609" y="1477926"/>
            <a:ext cx="8516679" cy="481654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b="1" dirty="0"/>
              <a:t>Для выпускников прошлых лет ЕГЭ проводится в </a:t>
            </a:r>
            <a:r>
              <a:rPr lang="ru-RU" sz="3200" b="1" dirty="0">
                <a:solidFill>
                  <a:srgbClr val="FF0000"/>
                </a:solidFill>
              </a:rPr>
              <a:t>резервные</a:t>
            </a:r>
            <a:r>
              <a:rPr lang="ru-RU" sz="3200" b="1" dirty="0"/>
              <a:t> сроки </a:t>
            </a:r>
            <a:r>
              <a:rPr lang="ru-RU" sz="3200" b="1" dirty="0">
                <a:solidFill>
                  <a:srgbClr val="FF0000"/>
                </a:solidFill>
              </a:rPr>
              <a:t>основного</a:t>
            </a:r>
            <a:r>
              <a:rPr lang="ru-RU" sz="3200" b="1" dirty="0"/>
              <a:t> периода проведения экзаменов.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Участие </a:t>
            </a:r>
            <a:r>
              <a:rPr lang="ru-RU" dirty="0"/>
              <a:t>в ЕГЭ выпускников прошлых лет в иные сроки проведения ЕГЭ допускается только при </a:t>
            </a:r>
            <a:r>
              <a:rPr lang="ru-RU" b="1" dirty="0"/>
              <a:t>наличии у них уважительных причин </a:t>
            </a:r>
            <a:r>
              <a:rPr lang="ru-RU" dirty="0"/>
              <a:t>(болезни или иных обстоятельств), подтвержденных документально, и соответствующего решения ГЭК</a:t>
            </a:r>
          </a:p>
          <a:p>
            <a:pPr marL="0" indent="0">
              <a:buNone/>
            </a:pPr>
            <a:endParaRPr lang="ru-RU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382137" y="6164961"/>
            <a:ext cx="80931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п. 51 Порядка проведения ГИА по программам среднего общего образования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36124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7406" y="1937442"/>
            <a:ext cx="8107944" cy="4239521"/>
          </a:xfrm>
        </p:spPr>
        <p:txBody>
          <a:bodyPr>
            <a:normAutofit/>
          </a:bodyPr>
          <a:lstStyle/>
          <a:p>
            <a:pPr marL="0" indent="361950" algn="just">
              <a:lnSpc>
                <a:spcPct val="100000"/>
              </a:lnSpc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Перерыв между проведением экзаменов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обязательным учебным предметам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проводимых в досрочный, основной и дополнительный периоды (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исключением проведения экзаменов в резервные сроки соответствующего периода проведения экзаменов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составляет не менее двух календарных дней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2137" y="6164961"/>
            <a:ext cx="80931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п. 53 Порядка проведения ГИА по программам среднего общего образования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99376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Сокращения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ГИА – государственная итоговая аттестация</a:t>
            </a:r>
          </a:p>
          <a:p>
            <a:r>
              <a:rPr lang="ru-RU" dirty="0" smtClean="0"/>
              <a:t>ЕГЭ – единый государственный экзамен</a:t>
            </a:r>
          </a:p>
          <a:p>
            <a:r>
              <a:rPr lang="ru-RU" dirty="0" smtClean="0"/>
              <a:t>ГВЭ – государственный выпускной экзамен</a:t>
            </a:r>
          </a:p>
          <a:p>
            <a:r>
              <a:rPr lang="ru-RU" dirty="0" smtClean="0"/>
              <a:t>ГЭК – государственная экзаменационная комиссия</a:t>
            </a:r>
          </a:p>
          <a:p>
            <a:r>
              <a:rPr lang="ru-RU" dirty="0" smtClean="0"/>
              <a:t>ИС (И) – итоговое сочинение (изложение)</a:t>
            </a:r>
          </a:p>
          <a:p>
            <a:r>
              <a:rPr lang="ru-RU" dirty="0" smtClean="0"/>
              <a:t>ОО – образовательная организация</a:t>
            </a:r>
          </a:p>
          <a:p>
            <a:r>
              <a:rPr lang="ru-RU" dirty="0" smtClean="0"/>
              <a:t>ОВЗ – ограниченные возможности здоровья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3716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7455" y="1222872"/>
            <a:ext cx="8482987" cy="4954091"/>
          </a:xfrm>
        </p:spPr>
        <p:txBody>
          <a:bodyPr>
            <a:normAutofit fontScale="92500" lnSpcReduction="10000"/>
          </a:bodyPr>
          <a:lstStyle/>
          <a:p>
            <a:pPr marL="0" indent="361950" algn="just">
              <a:lnSpc>
                <a:spcPct val="100000"/>
              </a:lnSpc>
              <a:buNone/>
            </a:pPr>
            <a:r>
              <a:rPr lang="ru-RU" sz="2400" dirty="0"/>
              <a:t>В </a:t>
            </a:r>
            <a:r>
              <a:rPr lang="ru-RU" sz="2400" b="1" dirty="0"/>
              <a:t>продолжительность</a:t>
            </a:r>
            <a:r>
              <a:rPr lang="ru-RU" sz="2400" dirty="0"/>
              <a:t> экзаменов по учебным предметам, устанавливаемую едиными расписаниями проведения ЕГЭ, </a:t>
            </a:r>
            <a:r>
              <a:rPr lang="ru-RU" sz="2400" dirty="0" smtClean="0"/>
              <a:t>ГВЭ, </a:t>
            </a:r>
            <a:br>
              <a:rPr lang="ru-RU" sz="2400" dirty="0" smtClean="0"/>
            </a:br>
            <a:r>
              <a:rPr lang="ru-RU" sz="2600" b="1" dirty="0" smtClean="0">
                <a:solidFill>
                  <a:srgbClr val="FF0000"/>
                </a:solidFill>
              </a:rPr>
              <a:t>не </a:t>
            </a:r>
            <a:r>
              <a:rPr lang="ru-RU" sz="2600" b="1" dirty="0">
                <a:solidFill>
                  <a:srgbClr val="FF0000"/>
                </a:solidFill>
              </a:rPr>
              <a:t>включается время</a:t>
            </a:r>
            <a:r>
              <a:rPr lang="ru-RU" sz="2400" dirty="0"/>
              <a:t>, выделенное на </a:t>
            </a:r>
            <a:r>
              <a:rPr lang="ru-RU" sz="2400" dirty="0" smtClean="0"/>
              <a:t>следующие подготовительные </a:t>
            </a:r>
            <a:r>
              <a:rPr lang="ru-RU" sz="2400" dirty="0" err="1" smtClean="0"/>
              <a:t>мерлприятия</a:t>
            </a:r>
            <a:endParaRPr lang="ru-RU" sz="2400" dirty="0" smtClean="0"/>
          </a:p>
          <a:p>
            <a:r>
              <a:rPr lang="ru-RU" sz="2400" dirty="0" smtClean="0"/>
              <a:t>настройка </a:t>
            </a:r>
            <a:r>
              <a:rPr lang="ru-RU" sz="2400" dirty="0"/>
              <a:t>необходимых технических средств, используемых при проведении экзаменов;</a:t>
            </a:r>
          </a:p>
          <a:p>
            <a:r>
              <a:rPr lang="ru-RU" sz="2400" dirty="0" smtClean="0"/>
              <a:t>инструктаж </a:t>
            </a:r>
            <a:r>
              <a:rPr lang="ru-RU" sz="2400" dirty="0"/>
              <a:t>участников </a:t>
            </a:r>
            <a:r>
              <a:rPr lang="ru-RU" sz="2400" dirty="0" smtClean="0"/>
              <a:t>экзамена;</a:t>
            </a:r>
            <a:endParaRPr lang="ru-RU" sz="2400" dirty="0"/>
          </a:p>
          <a:p>
            <a:r>
              <a:rPr lang="ru-RU" sz="2400" dirty="0" smtClean="0"/>
              <a:t>печать </a:t>
            </a:r>
            <a:r>
              <a:rPr lang="ru-RU" sz="2400" dirty="0"/>
              <a:t>экзаменационных </a:t>
            </a:r>
            <a:r>
              <a:rPr lang="ru-RU" sz="2400" dirty="0" smtClean="0"/>
              <a:t>материалов;</a:t>
            </a:r>
            <a:endParaRPr lang="ru-RU" sz="2400" dirty="0"/>
          </a:p>
          <a:p>
            <a:r>
              <a:rPr lang="ru-RU" sz="2400" dirty="0" smtClean="0"/>
              <a:t>выдача </a:t>
            </a:r>
            <a:r>
              <a:rPr lang="ru-RU" sz="2400" dirty="0"/>
              <a:t>участникам экзаменов экзаменационных материалов, </a:t>
            </a:r>
            <a:r>
              <a:rPr lang="ru-RU" sz="2400" dirty="0" smtClean="0"/>
              <a:t>черновиков;</a:t>
            </a:r>
            <a:endParaRPr lang="ru-RU" sz="2400" dirty="0"/>
          </a:p>
          <a:p>
            <a:r>
              <a:rPr lang="ru-RU" sz="2400" dirty="0" smtClean="0"/>
              <a:t>заполнение </a:t>
            </a:r>
            <a:r>
              <a:rPr lang="ru-RU" sz="2400" dirty="0"/>
              <a:t>участниками экзаменов </a:t>
            </a:r>
            <a:r>
              <a:rPr lang="ru-RU" sz="2400" b="1" dirty="0"/>
              <a:t>регистрационных полей </a:t>
            </a:r>
            <a:r>
              <a:rPr lang="ru-RU" sz="2400" dirty="0"/>
              <a:t>бланков ЕГЭ и бланков </a:t>
            </a:r>
            <a:r>
              <a:rPr lang="ru-RU" sz="2400" dirty="0" smtClean="0"/>
              <a:t>ГВЭ;</a:t>
            </a:r>
          </a:p>
          <a:p>
            <a:r>
              <a:rPr lang="ru-RU" sz="2400" dirty="0"/>
              <a:t>перенос ассистентом ответов участников </a:t>
            </a:r>
            <a:r>
              <a:rPr lang="ru-RU" sz="2400" dirty="0" smtClean="0"/>
              <a:t>экзаменов в </a:t>
            </a:r>
            <a:r>
              <a:rPr lang="ru-RU" sz="2400" dirty="0"/>
              <a:t>бланки для записи ответов на задания КИМ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2137" y="6164961"/>
            <a:ext cx="80931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п. 54 Порядка проведения ГИА по программам среднего общего образования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703167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7455" y="1222872"/>
            <a:ext cx="8482987" cy="4954091"/>
          </a:xfrm>
        </p:spPr>
        <p:txBody>
          <a:bodyPr>
            <a:normAutofit fontScale="92500" lnSpcReduction="10000"/>
          </a:bodyPr>
          <a:lstStyle/>
          <a:p>
            <a:pPr marL="0" indent="361950" algn="just">
              <a:lnSpc>
                <a:spcPct val="100000"/>
              </a:lnSpc>
              <a:buNone/>
            </a:pPr>
            <a:r>
              <a:rPr lang="ru-RU" sz="2400" dirty="0"/>
              <a:t>В </a:t>
            </a:r>
            <a:r>
              <a:rPr lang="ru-RU" sz="2400" b="1" dirty="0"/>
              <a:t>продолжительность</a:t>
            </a:r>
            <a:r>
              <a:rPr lang="ru-RU" sz="2400" dirty="0"/>
              <a:t> экзаменов по учебным предметам, устанавливаемую едиными расписаниями проведения ЕГЭ, </a:t>
            </a:r>
            <a:r>
              <a:rPr lang="ru-RU" sz="2400" dirty="0" smtClean="0"/>
              <a:t>ГВЭ, </a:t>
            </a:r>
            <a:br>
              <a:rPr lang="ru-RU" sz="2400" dirty="0" smtClean="0"/>
            </a:br>
            <a:r>
              <a:rPr lang="ru-RU" sz="2600" b="1" dirty="0" smtClean="0">
                <a:solidFill>
                  <a:srgbClr val="FF0000"/>
                </a:solidFill>
              </a:rPr>
              <a:t>не </a:t>
            </a:r>
            <a:r>
              <a:rPr lang="ru-RU" sz="2600" b="1" dirty="0">
                <a:solidFill>
                  <a:srgbClr val="FF0000"/>
                </a:solidFill>
              </a:rPr>
              <a:t>включается время</a:t>
            </a:r>
            <a:r>
              <a:rPr lang="ru-RU" sz="2400" dirty="0"/>
              <a:t>, выделенное на </a:t>
            </a:r>
            <a:r>
              <a:rPr lang="ru-RU" sz="2400" dirty="0" smtClean="0"/>
              <a:t>следующие подготовительные </a:t>
            </a:r>
            <a:r>
              <a:rPr lang="ru-RU" sz="2400" dirty="0" err="1" smtClean="0"/>
              <a:t>мерлприятия</a:t>
            </a:r>
            <a:endParaRPr lang="ru-RU" sz="2400" dirty="0" smtClean="0"/>
          </a:p>
          <a:p>
            <a:r>
              <a:rPr lang="ru-RU" sz="2400" dirty="0" smtClean="0"/>
              <a:t>настройка </a:t>
            </a:r>
            <a:r>
              <a:rPr lang="ru-RU" sz="2400" dirty="0"/>
              <a:t>необходимых технических средств, используемых при проведении экзаменов;</a:t>
            </a:r>
          </a:p>
          <a:p>
            <a:r>
              <a:rPr lang="ru-RU" sz="2400" dirty="0" smtClean="0"/>
              <a:t>инструктаж </a:t>
            </a:r>
            <a:r>
              <a:rPr lang="ru-RU" sz="2400" dirty="0"/>
              <a:t>участников </a:t>
            </a:r>
            <a:r>
              <a:rPr lang="ru-RU" sz="2400" dirty="0" smtClean="0"/>
              <a:t>экзамена;</a:t>
            </a:r>
            <a:endParaRPr lang="ru-RU" sz="2400" dirty="0"/>
          </a:p>
          <a:p>
            <a:r>
              <a:rPr lang="ru-RU" sz="2400" dirty="0" smtClean="0"/>
              <a:t>печать </a:t>
            </a:r>
            <a:r>
              <a:rPr lang="ru-RU" sz="2400" dirty="0"/>
              <a:t>экзаменационных </a:t>
            </a:r>
            <a:r>
              <a:rPr lang="ru-RU" sz="2400" dirty="0" smtClean="0"/>
              <a:t>материалов;</a:t>
            </a:r>
            <a:endParaRPr lang="ru-RU" sz="2400" dirty="0"/>
          </a:p>
          <a:p>
            <a:r>
              <a:rPr lang="ru-RU" sz="2400" dirty="0" smtClean="0"/>
              <a:t>выдача </a:t>
            </a:r>
            <a:r>
              <a:rPr lang="ru-RU" sz="2400" dirty="0"/>
              <a:t>участникам экзаменов экзаменационных материалов, </a:t>
            </a:r>
            <a:r>
              <a:rPr lang="ru-RU" sz="2400" dirty="0" smtClean="0"/>
              <a:t>черновиков;</a:t>
            </a:r>
            <a:endParaRPr lang="ru-RU" sz="2400" dirty="0"/>
          </a:p>
          <a:p>
            <a:r>
              <a:rPr lang="ru-RU" sz="2400" dirty="0" smtClean="0"/>
              <a:t>заполнение </a:t>
            </a:r>
            <a:r>
              <a:rPr lang="ru-RU" sz="2400" dirty="0"/>
              <a:t>участниками экзаменов </a:t>
            </a:r>
            <a:r>
              <a:rPr lang="ru-RU" sz="2400" b="1" dirty="0"/>
              <a:t>регистрационных полей </a:t>
            </a:r>
            <a:r>
              <a:rPr lang="ru-RU" sz="2400" dirty="0"/>
              <a:t>бланков ЕГЭ и бланков </a:t>
            </a:r>
            <a:r>
              <a:rPr lang="ru-RU" sz="2400" dirty="0" smtClean="0"/>
              <a:t>ГВЭ;</a:t>
            </a:r>
          </a:p>
          <a:p>
            <a:r>
              <a:rPr lang="ru-RU" sz="2400" dirty="0"/>
              <a:t>перенос ассистентом ответов участников </a:t>
            </a:r>
            <a:r>
              <a:rPr lang="ru-RU" sz="2400" dirty="0" smtClean="0"/>
              <a:t>экзаменов в </a:t>
            </a:r>
            <a:r>
              <a:rPr lang="ru-RU" sz="2400" dirty="0"/>
              <a:t>бланки для записи ответов на задания КИМ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2137" y="6164961"/>
            <a:ext cx="80931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п. 54 Порядка проведения ГИА по программам среднего общего образования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933106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7455" y="2555913"/>
            <a:ext cx="8482987" cy="3621050"/>
          </a:xfrm>
        </p:spPr>
        <p:txBody>
          <a:bodyPr>
            <a:normAutofit/>
          </a:bodyPr>
          <a:lstStyle/>
          <a:p>
            <a:pPr marL="0" indent="361950" algn="just">
              <a:lnSpc>
                <a:spcPct val="100000"/>
              </a:lnSpc>
              <a:buNone/>
            </a:pPr>
            <a:r>
              <a:rPr lang="ru-RU" sz="2400" dirty="0"/>
              <a:t>При продолжительности экзамена более четырех часов организуется питание участников ГИА в порядке, определенном ОИВ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2137" y="6164961"/>
            <a:ext cx="80931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п. 54 Порядка проведения ГИА по программам среднего общего образования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021773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7405" y="1421394"/>
            <a:ext cx="8395071" cy="4617267"/>
          </a:xfrm>
        </p:spPr>
        <p:txBody>
          <a:bodyPr>
            <a:normAutofit fontScale="85000" lnSpcReduction="20000"/>
          </a:bodyPr>
          <a:lstStyle/>
          <a:p>
            <a:pPr marL="0" indent="361950" algn="just">
              <a:buNone/>
            </a:pPr>
            <a:r>
              <a:rPr lang="ru-RU" sz="2400" dirty="0">
                <a:cs typeface="Times New Roman" panose="02020603050405020304" pitchFamily="18" charset="0"/>
              </a:rPr>
              <a:t>По решению председателя ГЭК </a:t>
            </a:r>
            <a:r>
              <a:rPr lang="ru-RU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повторно</a:t>
            </a:r>
            <a:r>
              <a:rPr lang="ru-RU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ru-RU" sz="2400" dirty="0">
                <a:cs typeface="Times New Roman" panose="02020603050405020304" pitchFamily="18" charset="0"/>
              </a:rPr>
              <a:t>допускаются к сдаче экзамена (экзаменов) в </a:t>
            </a:r>
            <a:r>
              <a:rPr lang="ru-RU" sz="2400" b="1" dirty="0">
                <a:cs typeface="Times New Roman" panose="02020603050405020304" pitchFamily="18" charset="0"/>
              </a:rPr>
              <a:t>текущем учебном </a:t>
            </a:r>
            <a:r>
              <a:rPr lang="ru-RU" sz="2400" dirty="0">
                <a:cs typeface="Times New Roman" panose="02020603050405020304" pitchFamily="18" charset="0"/>
              </a:rPr>
              <a:t>году по соответствующему учебному предмету (соответствующим учебным предметам) в резервные сроки соответствующего периода проведения экзаменов:</a:t>
            </a:r>
          </a:p>
          <a:p>
            <a:pPr algn="just"/>
            <a:r>
              <a:rPr lang="ru-RU" sz="2400" dirty="0" smtClean="0">
                <a:cs typeface="Times New Roman" panose="02020603050405020304" pitchFamily="18" charset="0"/>
              </a:rPr>
              <a:t>участники </a:t>
            </a:r>
            <a:r>
              <a:rPr lang="ru-RU" sz="2400" dirty="0">
                <a:cs typeface="Times New Roman" panose="02020603050405020304" pitchFamily="18" charset="0"/>
              </a:rPr>
              <a:t>ГИА, получившие на ГИА </a:t>
            </a:r>
            <a:r>
              <a:rPr lang="ru-RU" sz="2400" b="1" dirty="0">
                <a:cs typeface="Times New Roman" panose="02020603050405020304" pitchFamily="18" charset="0"/>
              </a:rPr>
              <a:t>неудовлетворительный</a:t>
            </a:r>
            <a:r>
              <a:rPr lang="ru-RU" sz="2400" dirty="0">
                <a:cs typeface="Times New Roman" panose="02020603050405020304" pitchFamily="18" charset="0"/>
              </a:rPr>
              <a:t> результат </a:t>
            </a:r>
            <a:r>
              <a:rPr lang="ru-RU" sz="2400" b="1" dirty="0">
                <a:cs typeface="Times New Roman" panose="02020603050405020304" pitchFamily="18" charset="0"/>
              </a:rPr>
              <a:t>по одному из обязательных</a:t>
            </a:r>
            <a:r>
              <a:rPr lang="ru-RU" sz="2400" dirty="0">
                <a:cs typeface="Times New Roman" panose="02020603050405020304" pitchFamily="18" charset="0"/>
              </a:rPr>
              <a:t> учебных предметов;</a:t>
            </a:r>
          </a:p>
          <a:p>
            <a:pPr algn="just"/>
            <a:r>
              <a:rPr lang="ru-RU" sz="2400" dirty="0" smtClean="0">
                <a:cs typeface="Times New Roman" panose="02020603050405020304" pitchFamily="18" charset="0"/>
              </a:rPr>
              <a:t>участники </a:t>
            </a:r>
            <a:r>
              <a:rPr lang="ru-RU" sz="2400" dirty="0">
                <a:cs typeface="Times New Roman" panose="02020603050405020304" pitchFamily="18" charset="0"/>
              </a:rPr>
              <a:t>экзаменов, </a:t>
            </a:r>
            <a:r>
              <a:rPr lang="ru-RU" sz="2400" b="1" dirty="0">
                <a:cs typeface="Times New Roman" panose="02020603050405020304" pitchFamily="18" charset="0"/>
              </a:rPr>
              <a:t>не явившиеся </a:t>
            </a:r>
            <a:r>
              <a:rPr lang="ru-RU" sz="2400" dirty="0">
                <a:cs typeface="Times New Roman" panose="02020603050405020304" pitchFamily="18" charset="0"/>
              </a:rPr>
              <a:t>на экзамен </a:t>
            </a:r>
            <a:r>
              <a:rPr lang="ru-RU" sz="2400" b="1" dirty="0">
                <a:cs typeface="Times New Roman" panose="02020603050405020304" pitchFamily="18" charset="0"/>
              </a:rPr>
              <a:t>по уважительным причинам</a:t>
            </a:r>
            <a:r>
              <a:rPr lang="ru-RU" sz="2400" dirty="0">
                <a:cs typeface="Times New Roman" panose="02020603050405020304" pitchFamily="18" charset="0"/>
              </a:rPr>
              <a:t> (болезнь или иные обстоятельства), подтвержденным документально;</a:t>
            </a:r>
          </a:p>
          <a:p>
            <a:pPr algn="just"/>
            <a:r>
              <a:rPr lang="ru-RU" sz="2400" dirty="0" smtClean="0">
                <a:cs typeface="Times New Roman" panose="02020603050405020304" pitchFamily="18" charset="0"/>
              </a:rPr>
              <a:t>участники </a:t>
            </a:r>
            <a:r>
              <a:rPr lang="ru-RU" sz="2400" dirty="0">
                <a:cs typeface="Times New Roman" panose="02020603050405020304" pitchFamily="18" charset="0"/>
              </a:rPr>
              <a:t>экзаменов, </a:t>
            </a:r>
            <a:r>
              <a:rPr lang="ru-RU" sz="2400" b="1" dirty="0">
                <a:cs typeface="Times New Roman" panose="02020603050405020304" pitchFamily="18" charset="0"/>
              </a:rPr>
              <a:t>не завершившие </a:t>
            </a:r>
            <a:r>
              <a:rPr lang="ru-RU" sz="2400" dirty="0">
                <a:cs typeface="Times New Roman" panose="02020603050405020304" pitchFamily="18" charset="0"/>
              </a:rPr>
              <a:t>выполнение экзаменационной работы </a:t>
            </a:r>
            <a:r>
              <a:rPr lang="ru-RU" sz="2400" b="1" dirty="0">
                <a:cs typeface="Times New Roman" panose="02020603050405020304" pitchFamily="18" charset="0"/>
              </a:rPr>
              <a:t>по уважительным причинам </a:t>
            </a:r>
            <a:r>
              <a:rPr lang="ru-RU" sz="2400" dirty="0">
                <a:cs typeface="Times New Roman" panose="02020603050405020304" pitchFamily="18" charset="0"/>
              </a:rPr>
              <a:t>(болезнь или иные обстоятельства), подтвержденным документально;</a:t>
            </a:r>
          </a:p>
          <a:p>
            <a:pPr algn="just"/>
            <a:r>
              <a:rPr lang="ru-RU" sz="2400" dirty="0" smtClean="0">
                <a:cs typeface="Times New Roman" panose="02020603050405020304" pitchFamily="18" charset="0"/>
              </a:rPr>
              <a:t>участники </a:t>
            </a:r>
            <a:r>
              <a:rPr lang="ru-RU" sz="2400" dirty="0">
                <a:cs typeface="Times New Roman" panose="02020603050405020304" pitchFamily="18" charset="0"/>
              </a:rPr>
              <a:t>экзаменов, </a:t>
            </a:r>
            <a:r>
              <a:rPr lang="ru-RU" sz="2400" b="1" dirty="0">
                <a:cs typeface="Times New Roman" panose="02020603050405020304" pitchFamily="18" charset="0"/>
              </a:rPr>
              <a:t>апелляции</a:t>
            </a:r>
            <a:r>
              <a:rPr lang="ru-RU" sz="2400" dirty="0">
                <a:cs typeface="Times New Roman" panose="02020603050405020304" pitchFamily="18" charset="0"/>
              </a:rPr>
              <a:t> которых о нарушении Порядка апелляционной комиссией были </a:t>
            </a:r>
            <a:r>
              <a:rPr lang="ru-RU" sz="2400" b="1" dirty="0">
                <a:cs typeface="Times New Roman" panose="02020603050405020304" pitchFamily="18" charset="0"/>
              </a:rPr>
              <a:t>удовлетворены</a:t>
            </a:r>
            <a:r>
              <a:rPr lang="ru-RU" sz="2400" dirty="0"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2400" dirty="0" smtClean="0">
                <a:cs typeface="Times New Roman" panose="02020603050405020304" pitchFamily="18" charset="0"/>
              </a:rPr>
              <a:t>участники </a:t>
            </a:r>
            <a:r>
              <a:rPr lang="ru-RU" sz="2400" dirty="0">
                <a:cs typeface="Times New Roman" panose="02020603050405020304" pitchFamily="18" charset="0"/>
              </a:rPr>
              <a:t>экзаменов, чьи результаты были аннулированы по решению председателя </a:t>
            </a:r>
            <a:r>
              <a:rPr lang="ru-RU" sz="2400" dirty="0" smtClean="0">
                <a:cs typeface="Times New Roman" panose="02020603050405020304" pitchFamily="18" charset="0"/>
              </a:rPr>
              <a:t>ГЭК;</a:t>
            </a:r>
            <a:endParaRPr lang="ru-RU" sz="2400" dirty="0"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2137" y="6164961"/>
            <a:ext cx="80931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п. 55 Порядка проведения ГИА по программам среднего общего образования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831578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7406" y="1421394"/>
            <a:ext cx="8437830" cy="4617267"/>
          </a:xfrm>
        </p:spPr>
        <p:txBody>
          <a:bodyPr>
            <a:normAutofit/>
          </a:bodyPr>
          <a:lstStyle/>
          <a:p>
            <a:pPr marL="0" indent="442913" algn="just">
              <a:buNone/>
            </a:pPr>
            <a:r>
              <a:rPr lang="ru-RU" sz="2400" dirty="0">
                <a:cs typeface="Times New Roman" panose="02020603050405020304" pitchFamily="18" charset="0"/>
              </a:rPr>
              <a:t>Участники </a:t>
            </a:r>
            <a:r>
              <a:rPr lang="ru-RU" sz="2400" dirty="0" smtClean="0">
                <a:cs typeface="Times New Roman" panose="02020603050405020304" pitchFamily="18" charset="0"/>
              </a:rPr>
              <a:t>ГИА, </a:t>
            </a:r>
            <a:r>
              <a:rPr lang="ru-RU" sz="2400" dirty="0">
                <a:cs typeface="Times New Roman" panose="02020603050405020304" pitchFamily="18" charset="0"/>
              </a:rPr>
              <a:t>получившие </a:t>
            </a:r>
            <a:r>
              <a:rPr lang="ru-RU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неудовлетворительный</a:t>
            </a:r>
            <a:r>
              <a:rPr lang="ru-RU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ru-RU" sz="2400" dirty="0">
                <a:cs typeface="Times New Roman" panose="02020603050405020304" pitchFamily="18" charset="0"/>
              </a:rPr>
              <a:t>результат ЕГЭ по </a:t>
            </a:r>
            <a:r>
              <a:rPr lang="ru-RU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математике</a:t>
            </a:r>
            <a:r>
              <a:rPr lang="ru-RU" sz="2400" dirty="0">
                <a:cs typeface="Times New Roman" panose="02020603050405020304" pitchFamily="18" charset="0"/>
              </a:rPr>
              <a:t>, вправе изменить выбранный ими ранее уровень ЕГЭ по математике для повторного участия в ЕГЭ в резервные сроки соответствующего периода проведения экзаменов.</a:t>
            </a:r>
          </a:p>
          <a:p>
            <a:pPr marL="0" indent="442913" algn="just">
              <a:buNone/>
            </a:pPr>
            <a:r>
              <a:rPr lang="ru-RU" sz="2400" dirty="0">
                <a:cs typeface="Times New Roman" panose="02020603050405020304" pitchFamily="18" charset="0"/>
              </a:rPr>
              <a:t>В этом случае указанные лица подают в </a:t>
            </a:r>
            <a:r>
              <a:rPr lang="ru-RU" sz="2400" dirty="0" smtClean="0">
                <a:cs typeface="Times New Roman" panose="02020603050405020304" pitchFamily="18" charset="0"/>
              </a:rPr>
              <a:t>заявления </a:t>
            </a:r>
            <a:r>
              <a:rPr lang="ru-RU" sz="2400" dirty="0">
                <a:cs typeface="Times New Roman" panose="02020603050405020304" pitchFamily="18" charset="0"/>
              </a:rPr>
              <a:t>с указанием измененного уровня ЕГЭ по математике. </a:t>
            </a:r>
            <a:endParaRPr lang="ru-RU" sz="2400" dirty="0" smtClean="0">
              <a:cs typeface="Times New Roman" panose="02020603050405020304" pitchFamily="18" charset="0"/>
            </a:endParaRPr>
          </a:p>
          <a:p>
            <a:pPr marL="0" indent="442913" algn="just">
              <a:buNone/>
            </a:pPr>
            <a:r>
              <a:rPr lang="ru-RU" sz="2400" dirty="0" smtClean="0">
                <a:cs typeface="Times New Roman" panose="02020603050405020304" pitchFamily="18" charset="0"/>
              </a:rPr>
              <a:t>Указанные </a:t>
            </a:r>
            <a:r>
              <a:rPr lang="ru-RU" sz="2400" dirty="0">
                <a:cs typeface="Times New Roman" panose="02020603050405020304" pitchFamily="18" charset="0"/>
              </a:rPr>
              <a:t>заявления подаются в течение </a:t>
            </a:r>
            <a:r>
              <a:rPr lang="ru-RU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двух рабочих дней</a:t>
            </a:r>
            <a:r>
              <a:rPr lang="ru-RU" sz="2400" dirty="0">
                <a:cs typeface="Times New Roman" panose="02020603050405020304" pitchFamily="18" charset="0"/>
              </a:rPr>
              <a:t>, следующих за официальным днем объявления результатов ЕГЭ по математике</a:t>
            </a:r>
            <a:endParaRPr lang="ru-RU" dirty="0"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2137" y="6164961"/>
            <a:ext cx="80931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п. 56 Порядка проведения ГИА по программам среднего общего образования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341077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effectLst/>
              </a:rPr>
              <a:t>Проведение </a:t>
            </a:r>
            <a:r>
              <a:rPr lang="ru-RU" dirty="0" smtClean="0">
                <a:effectLst/>
              </a:rPr>
              <a:t>ГИА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2137" y="1311007"/>
            <a:ext cx="8354239" cy="48659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>
                <a:cs typeface="Times New Roman" panose="02020603050405020304" pitchFamily="18" charset="0"/>
              </a:rPr>
              <a:t>Экзаменационные материалы </a:t>
            </a:r>
            <a:r>
              <a:rPr lang="ru-RU" sz="2000" dirty="0" smtClean="0">
                <a:cs typeface="Times New Roman" panose="02020603050405020304" pitchFamily="18" charset="0"/>
              </a:rPr>
              <a:t>ЕГЭ:</a:t>
            </a:r>
          </a:p>
          <a:p>
            <a:pPr marL="0" indent="0">
              <a:buNone/>
            </a:pPr>
            <a:r>
              <a:rPr lang="ru-RU" sz="2000" dirty="0" smtClean="0">
                <a:cs typeface="Times New Roman" panose="02020603050405020304" pitchFamily="18" charset="0"/>
              </a:rPr>
              <a:t>доставляются </a:t>
            </a:r>
            <a:r>
              <a:rPr lang="ru-RU" sz="2000" dirty="0">
                <a:cs typeface="Times New Roman" panose="02020603050405020304" pitchFamily="18" charset="0"/>
              </a:rPr>
              <a:t>в ППЭ посредством сети "Интернет" в </a:t>
            </a:r>
            <a:r>
              <a:rPr lang="ru-RU" sz="2000" b="1" dirty="0">
                <a:cs typeface="Times New Roman" panose="02020603050405020304" pitchFamily="18" charset="0"/>
              </a:rPr>
              <a:t>электронном</a:t>
            </a:r>
            <a:r>
              <a:rPr lang="ru-RU" sz="2000" dirty="0">
                <a:cs typeface="Times New Roman" panose="02020603050405020304" pitchFamily="18" charset="0"/>
              </a:rPr>
              <a:t> и зашифрованном виде</a:t>
            </a:r>
            <a:r>
              <a:rPr lang="ru-RU" sz="2000" dirty="0" smtClean="0"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2000" b="1" dirty="0" smtClean="0">
                <a:cs typeface="Times New Roman" panose="02020603050405020304" pitchFamily="18" charset="0"/>
              </a:rPr>
              <a:t>Распечатываются в аудитории </a:t>
            </a:r>
            <a:r>
              <a:rPr lang="ru-RU" sz="2000" dirty="0" smtClean="0">
                <a:cs typeface="Times New Roman" panose="02020603050405020304" pitchFamily="18" charset="0"/>
              </a:rPr>
              <a:t>в день экзамена в присутствии участников ЕГЭ</a:t>
            </a:r>
          </a:p>
          <a:p>
            <a:pPr marL="0" indent="0">
              <a:buNone/>
            </a:pPr>
            <a:endParaRPr lang="ru-RU" sz="2000" dirty="0" smtClean="0"/>
          </a:p>
          <a:p>
            <a:pPr marL="0" indent="0">
              <a:buNone/>
            </a:pPr>
            <a:r>
              <a:rPr lang="ru-RU" sz="2000" dirty="0" smtClean="0"/>
              <a:t>оформленные </a:t>
            </a:r>
            <a:r>
              <a:rPr lang="ru-RU" sz="2000" dirty="0"/>
              <a:t>рельефно-точечным шрифтом </a:t>
            </a:r>
            <a:r>
              <a:rPr lang="ru-RU" sz="2000" dirty="0" smtClean="0"/>
              <a:t>Брайля </a:t>
            </a:r>
            <a:r>
              <a:rPr lang="ru-RU" sz="2000" dirty="0"/>
              <a:t>доставляются </a:t>
            </a:r>
            <a:r>
              <a:rPr lang="ru-RU" sz="2000" dirty="0" smtClean="0"/>
              <a:t>на </a:t>
            </a:r>
            <a:r>
              <a:rPr lang="ru-RU" sz="2000" b="1" dirty="0"/>
              <a:t>бумажных</a:t>
            </a:r>
            <a:r>
              <a:rPr lang="ru-RU" sz="2000" dirty="0"/>
              <a:t> носителях, упакованных в специальные </a:t>
            </a:r>
            <a:r>
              <a:rPr lang="ru-RU" sz="2000" dirty="0" smtClean="0"/>
              <a:t>пакеты</a:t>
            </a:r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r>
              <a:rPr lang="ru-RU" sz="2000" dirty="0" smtClean="0"/>
              <a:t>для </a:t>
            </a:r>
            <a:r>
              <a:rPr lang="ru-RU" sz="2000" dirty="0"/>
              <a:t>проведения экзаменов в ППЭ, организованных на дому, в медицинских </a:t>
            </a:r>
            <a:r>
              <a:rPr lang="ru-RU" sz="2000" dirty="0" smtClean="0"/>
              <a:t>организациях по </a:t>
            </a:r>
            <a:r>
              <a:rPr lang="ru-RU" sz="2000" dirty="0"/>
              <a:t>решению ОИВ доставляются </a:t>
            </a:r>
            <a:endParaRPr lang="ru-RU" sz="2000" dirty="0" smtClean="0"/>
          </a:p>
          <a:p>
            <a:pPr marL="804863" indent="-88900"/>
            <a:r>
              <a:rPr lang="ru-RU" sz="2000" dirty="0"/>
              <a:t>	</a:t>
            </a:r>
            <a:r>
              <a:rPr lang="ru-RU" sz="1800" dirty="0" smtClean="0"/>
              <a:t>посредством </a:t>
            </a:r>
            <a:r>
              <a:rPr lang="ru-RU" sz="1800" dirty="0"/>
              <a:t>сети "Интернет" в </a:t>
            </a:r>
            <a:r>
              <a:rPr lang="ru-RU" sz="1800" b="1" dirty="0"/>
              <a:t>электронном</a:t>
            </a:r>
            <a:r>
              <a:rPr lang="ru-RU" sz="1800" dirty="0"/>
              <a:t> и зашифрованном виде </a:t>
            </a:r>
            <a:endParaRPr lang="ru-RU" sz="1800" dirty="0" smtClean="0"/>
          </a:p>
          <a:p>
            <a:pPr marL="804863" indent="-88900"/>
            <a:r>
              <a:rPr lang="ru-RU" sz="1800" dirty="0"/>
              <a:t>	</a:t>
            </a:r>
            <a:r>
              <a:rPr lang="ru-RU" sz="1800" dirty="0" smtClean="0"/>
              <a:t>на </a:t>
            </a:r>
            <a:r>
              <a:rPr lang="ru-RU" sz="1800" b="1" dirty="0"/>
              <a:t>бумажных</a:t>
            </a:r>
            <a:r>
              <a:rPr lang="ru-RU" sz="1800" dirty="0"/>
              <a:t> </a:t>
            </a:r>
            <a:r>
              <a:rPr lang="ru-RU" sz="1800" dirty="0" smtClean="0"/>
              <a:t>носителях</a:t>
            </a:r>
            <a:endParaRPr lang="ru-RU" sz="1800" dirty="0"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2137" y="6164961"/>
            <a:ext cx="80931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п. 57 Порядка проведения ГИА по программам среднего общего образования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38069" y="5284411"/>
            <a:ext cx="818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или</a:t>
            </a:r>
            <a:endParaRPr lang="ru-RU" sz="2800" b="1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0" y="3238959"/>
            <a:ext cx="9144000" cy="110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4406747"/>
            <a:ext cx="9144000" cy="110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443145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6539" y="104775"/>
            <a:ext cx="7466736" cy="83678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253498" y="1681163"/>
            <a:ext cx="4245478" cy="4508500"/>
          </a:xfrm>
        </p:spPr>
        <p:txBody>
          <a:bodyPr>
            <a:normAutofit/>
          </a:bodyPr>
          <a:lstStyle/>
          <a:p>
            <a:r>
              <a:rPr lang="ru-RU" sz="2000" dirty="0"/>
              <a:t>Участники с ОВЗ</a:t>
            </a:r>
          </a:p>
          <a:p>
            <a:r>
              <a:rPr lang="ru-RU" sz="2000" dirty="0"/>
              <a:t>Лица, обучающиеся по состоянию здоровья на дому или в медицинской </a:t>
            </a:r>
            <a:r>
              <a:rPr lang="ru-RU" sz="2000" dirty="0" smtClean="0"/>
              <a:t>организации</a:t>
            </a:r>
          </a:p>
          <a:p>
            <a:endParaRPr lang="ru-RU" sz="2000" dirty="0"/>
          </a:p>
          <a:p>
            <a:pPr marL="0" indent="0">
              <a:buNone/>
            </a:pPr>
            <a:r>
              <a:rPr lang="ru-RU" sz="2000" dirty="0" smtClean="0"/>
              <a:t>При подачи заявления предъявляют оригинал </a:t>
            </a:r>
            <a:r>
              <a:rPr lang="ru-RU" sz="2000" dirty="0"/>
              <a:t>или надлежащим образом </a:t>
            </a:r>
            <a:r>
              <a:rPr lang="ru-RU" sz="2000" dirty="0" smtClean="0"/>
              <a:t>заверенную копию </a:t>
            </a:r>
            <a:r>
              <a:rPr lang="ru-RU" sz="2000" dirty="0"/>
              <a:t>рекомендаций ПМПК</a:t>
            </a:r>
          </a:p>
        </p:txBody>
      </p:sp>
      <p:sp>
        <p:nvSpPr>
          <p:cNvPr id="7" name="Объект 6"/>
          <p:cNvSpPr>
            <a:spLocks noGrp="1"/>
          </p:cNvSpPr>
          <p:nvPr>
            <p:ph sz="quarter" idx="4"/>
          </p:nvPr>
        </p:nvSpPr>
        <p:spPr>
          <a:xfrm>
            <a:off x="4629150" y="1681163"/>
            <a:ext cx="3887788" cy="450850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ru-RU" sz="2000" dirty="0"/>
              <a:t>Дети-инвалиды</a:t>
            </a:r>
          </a:p>
          <a:p>
            <a:r>
              <a:rPr lang="ru-RU" sz="2000" dirty="0"/>
              <a:t>Инвалиды</a:t>
            </a:r>
          </a:p>
          <a:p>
            <a:pPr marL="0" indent="0">
              <a:buNone/>
            </a:pPr>
            <a:endParaRPr lang="ru-RU" sz="2000" dirty="0" smtClean="0"/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r>
              <a:rPr lang="ru-RU" sz="2000" dirty="0" smtClean="0"/>
              <a:t>При </a:t>
            </a:r>
            <a:r>
              <a:rPr lang="ru-RU" sz="2000" dirty="0"/>
              <a:t>подачи заявления предъявляют оригинал или надлежащим образом заверенную копию справки, подтверждающей инвалидность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2137" y="6164961"/>
            <a:ext cx="80931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п.58-60 Порядка проведения ГИА по программам среднего общего образования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321184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2137" y="6164961"/>
            <a:ext cx="80931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п. 62 Порядка проведения ГИА по программам среднего общего образования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452674" y="1276539"/>
            <a:ext cx="8290602" cy="4913124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Экзамены проводятся в ППЭ. Количество и места расположения ППЭ определяются исходя из общей численности участников </a:t>
            </a:r>
            <a:r>
              <a:rPr lang="ru-RU" dirty="0" smtClean="0"/>
              <a:t>экзаменов</a:t>
            </a:r>
          </a:p>
          <a:p>
            <a:r>
              <a:rPr lang="ru-RU" dirty="0" smtClean="0"/>
              <a:t>ППЭ </a:t>
            </a:r>
            <a:r>
              <a:rPr lang="ru-RU" dirty="0"/>
              <a:t>оборудуются средствами подавления сигналов подвижной связи.</a:t>
            </a:r>
          </a:p>
          <a:p>
            <a:r>
              <a:rPr lang="ru-RU" dirty="0"/>
              <a:t>ППЭ оборудуются стационарными и (или) переносными металлоискателями.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082371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2137" y="6164961"/>
            <a:ext cx="80931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п. 63 Порядка проведения ГИА по программам среднего общего образования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452674" y="1276539"/>
            <a:ext cx="8290602" cy="4913124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r>
              <a:rPr lang="ru-RU" b="1" dirty="0"/>
              <a:t>Штаб ППЭ оборудуется средствами </a:t>
            </a:r>
            <a:r>
              <a:rPr lang="ru-RU" b="1" dirty="0" smtClean="0"/>
              <a:t>видеонаблюдения</a:t>
            </a:r>
          </a:p>
          <a:p>
            <a:pPr marL="0" indent="0" algn="just">
              <a:buNone/>
            </a:pPr>
            <a:r>
              <a:rPr lang="ru-RU" dirty="0" smtClean="0"/>
              <a:t>В </a:t>
            </a:r>
            <a:r>
              <a:rPr lang="ru-RU" dirty="0"/>
              <a:t>случае передачи в ППЭ экзаменационных материалов ГВЭ посредством сети "Интернет" в электронном и зашифрованном виде или на электронных носителях и в случае если по решению ОИВ печать экзаменационных материалов ГВЭ организуется в Штабе ППЭ, то Штаб ППЭ обеспечивается компьютером и принтером для проведения расшифровки и печати экзаменационных материалов ГВЭ на бумажные носители.</a:t>
            </a:r>
          </a:p>
          <a:p>
            <a:pPr marL="0" indent="0" algn="just">
              <a:buNone/>
            </a:pPr>
            <a:r>
              <a:rPr lang="ru-RU" dirty="0" smtClean="0"/>
              <a:t>В </a:t>
            </a:r>
            <a:r>
              <a:rPr lang="ru-RU" dirty="0"/>
              <a:t>Штабе ППЭ организуются места для хранения личных вещей </a:t>
            </a:r>
            <a:endParaRPr lang="ru-RU" dirty="0" smtClean="0"/>
          </a:p>
          <a:p>
            <a:pPr marL="909638" indent="-457200" algn="just">
              <a:spcBef>
                <a:spcPts val="0"/>
              </a:spcBef>
            </a:pPr>
            <a:r>
              <a:rPr lang="ru-RU" dirty="0" smtClean="0"/>
              <a:t>членов </a:t>
            </a:r>
            <a:r>
              <a:rPr lang="ru-RU" dirty="0"/>
              <a:t>ГЭК, </a:t>
            </a:r>
            <a:endParaRPr lang="ru-RU" dirty="0" smtClean="0"/>
          </a:p>
          <a:p>
            <a:pPr marL="909638" indent="-457200" algn="just">
              <a:spcBef>
                <a:spcPts val="0"/>
              </a:spcBef>
            </a:pPr>
            <a:r>
              <a:rPr lang="ru-RU" dirty="0" smtClean="0"/>
              <a:t>руководителя </a:t>
            </a:r>
            <a:r>
              <a:rPr lang="ru-RU" dirty="0"/>
              <a:t>организации, в помещениях которой организован ППЭ, </a:t>
            </a:r>
            <a:endParaRPr lang="ru-RU" dirty="0" smtClean="0"/>
          </a:p>
          <a:p>
            <a:pPr marL="909638" indent="-457200" algn="just">
              <a:spcBef>
                <a:spcPts val="0"/>
              </a:spcBef>
            </a:pPr>
            <a:r>
              <a:rPr lang="ru-RU" dirty="0" smtClean="0"/>
              <a:t>руководителя </a:t>
            </a:r>
            <a:r>
              <a:rPr lang="ru-RU" dirty="0"/>
              <a:t>ППЭ, </a:t>
            </a:r>
            <a:endParaRPr lang="ru-RU" dirty="0" smtClean="0"/>
          </a:p>
          <a:p>
            <a:pPr marL="909638" indent="-457200" algn="just">
              <a:spcBef>
                <a:spcPts val="0"/>
              </a:spcBef>
            </a:pPr>
            <a:r>
              <a:rPr lang="ru-RU" dirty="0" smtClean="0"/>
              <a:t>технических </a:t>
            </a:r>
            <a:r>
              <a:rPr lang="ru-RU" dirty="0"/>
              <a:t>специалистов, </a:t>
            </a:r>
            <a:endParaRPr lang="ru-RU" dirty="0" smtClean="0"/>
          </a:p>
          <a:p>
            <a:pPr marL="909638" indent="-457200" algn="just">
              <a:spcBef>
                <a:spcPts val="0"/>
              </a:spcBef>
            </a:pPr>
            <a:r>
              <a:rPr lang="ru-RU" dirty="0" smtClean="0"/>
              <a:t>общественных </a:t>
            </a:r>
            <a:r>
              <a:rPr lang="ru-RU" dirty="0"/>
              <a:t>наблюдателей, </a:t>
            </a:r>
            <a:endParaRPr lang="ru-RU" dirty="0" smtClean="0"/>
          </a:p>
          <a:p>
            <a:pPr marL="909638" indent="-457200" algn="just">
              <a:spcBef>
                <a:spcPts val="0"/>
              </a:spcBef>
            </a:pPr>
            <a:r>
              <a:rPr lang="ru-RU" dirty="0" smtClean="0"/>
              <a:t>должностных </a:t>
            </a:r>
            <a:r>
              <a:rPr lang="ru-RU" dirty="0"/>
              <a:t>лиц </a:t>
            </a:r>
            <a:r>
              <a:rPr lang="ru-RU" dirty="0" err="1"/>
              <a:t>Рособрнадзора</a:t>
            </a:r>
            <a:r>
              <a:rPr lang="ru-RU" dirty="0"/>
              <a:t>, </a:t>
            </a:r>
            <a:endParaRPr lang="ru-RU" dirty="0" smtClean="0"/>
          </a:p>
          <a:p>
            <a:pPr marL="909638" indent="-457200" algn="just">
              <a:spcBef>
                <a:spcPts val="0"/>
              </a:spcBef>
            </a:pPr>
            <a:r>
              <a:rPr lang="ru-RU" dirty="0" smtClean="0"/>
              <a:t>должностных </a:t>
            </a:r>
            <a:r>
              <a:rPr lang="ru-RU" dirty="0"/>
              <a:t>лиц органа исполнительной власти субъекта Российской </a:t>
            </a:r>
            <a:r>
              <a:rPr lang="ru-RU" dirty="0" smtClean="0"/>
              <a:t>Федерации</a:t>
            </a:r>
          </a:p>
          <a:p>
            <a:pPr marL="0" indent="0" algn="just">
              <a:buNone/>
            </a:pPr>
            <a:r>
              <a:rPr lang="ru-RU" dirty="0" smtClean="0"/>
              <a:t>В </a:t>
            </a:r>
            <a:r>
              <a:rPr lang="ru-RU" dirty="0"/>
              <a:t>ППЭ выделяется помещение для медицинских работников, которое изолируется от аудиторий, используемых для проведения экзаменов.</a:t>
            </a:r>
          </a:p>
          <a:p>
            <a:pPr marL="0" indent="0" algn="just">
              <a:buNone/>
            </a:pPr>
            <a:endParaRPr lang="ru-RU" dirty="0"/>
          </a:p>
          <a:p>
            <a:pPr marL="0" indent="0" algn="just">
              <a:buNone/>
            </a:pPr>
            <a:r>
              <a:rPr lang="ru-RU" dirty="0" smtClean="0"/>
              <a:t>Помещения</a:t>
            </a:r>
            <a:r>
              <a:rPr lang="ru-RU" dirty="0"/>
              <a:t>, не использующиеся для проведения экзаменов, в день проведения экзаменов должны быть заперты и опечатаны.</a:t>
            </a:r>
          </a:p>
        </p:txBody>
      </p:sp>
    </p:spTree>
    <p:extLst>
      <p:ext uri="{BB962C8B-B14F-4D97-AF65-F5344CB8AC3E}">
        <p14:creationId xmlns:p14="http://schemas.microsoft.com/office/powerpoint/2010/main" val="365404080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2137" y="6164961"/>
            <a:ext cx="80931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п. 64 Порядка проведения ГИА по программам среднего общего образования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452674" y="1276539"/>
            <a:ext cx="8290602" cy="4913124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</a:pPr>
            <a:r>
              <a:rPr lang="ru-RU" dirty="0">
                <a:cs typeface="Times New Roman" panose="02020603050405020304" pitchFamily="18" charset="0"/>
              </a:rPr>
              <a:t>В день проведения экзамена в аудиториях должны быть закрыты стенды, плакаты и иные материалы со справочно-познавательной информацией.</a:t>
            </a:r>
          </a:p>
          <a:p>
            <a:pPr>
              <a:lnSpc>
                <a:spcPct val="120000"/>
              </a:lnSpc>
            </a:pPr>
            <a:r>
              <a:rPr lang="ru-RU" dirty="0">
                <a:cs typeface="Times New Roman" panose="02020603050405020304" pitchFamily="18" charset="0"/>
              </a:rPr>
              <a:t>Для каждого участника экзамена организуется </a:t>
            </a:r>
            <a:r>
              <a:rPr lang="ru-RU" b="1" i="1" dirty="0">
                <a:cs typeface="Times New Roman" panose="02020603050405020304" pitchFamily="18" charset="0"/>
              </a:rPr>
              <a:t>отдельное рабочее </a:t>
            </a:r>
            <a:r>
              <a:rPr lang="ru-RU" dirty="0">
                <a:cs typeface="Times New Roman" panose="02020603050405020304" pitchFamily="18" charset="0"/>
              </a:rPr>
              <a:t>место.</a:t>
            </a:r>
          </a:p>
          <a:p>
            <a:pPr>
              <a:lnSpc>
                <a:spcPct val="120000"/>
              </a:lnSpc>
            </a:pPr>
            <a:r>
              <a:rPr lang="ru-RU" dirty="0" smtClean="0">
                <a:cs typeface="Times New Roman" panose="02020603050405020304" pitchFamily="18" charset="0"/>
              </a:rPr>
              <a:t>Аудитории</a:t>
            </a:r>
            <a:r>
              <a:rPr lang="ru-RU" dirty="0">
                <a:cs typeface="Times New Roman" panose="02020603050405020304" pitchFamily="18" charset="0"/>
              </a:rPr>
              <a:t>, предназначенные для проведения экзаменов, оборудуются </a:t>
            </a:r>
            <a:endParaRPr lang="ru-RU" dirty="0" smtClean="0">
              <a:cs typeface="Times New Roman" panose="02020603050405020304" pitchFamily="18" charset="0"/>
            </a:endParaRPr>
          </a:p>
          <a:p>
            <a:pPr lvl="1">
              <a:lnSpc>
                <a:spcPct val="120000"/>
              </a:lnSpc>
            </a:pPr>
            <a:r>
              <a:rPr lang="ru-RU" dirty="0" smtClean="0">
                <a:cs typeface="Times New Roman" panose="02020603050405020304" pitchFamily="18" charset="0"/>
              </a:rPr>
              <a:t>компьютером (компьютерами) </a:t>
            </a:r>
          </a:p>
          <a:p>
            <a:pPr lvl="1">
              <a:lnSpc>
                <a:spcPct val="120000"/>
              </a:lnSpc>
            </a:pPr>
            <a:r>
              <a:rPr lang="ru-RU" dirty="0" smtClean="0">
                <a:cs typeface="Times New Roman" panose="02020603050405020304" pitchFamily="18" charset="0"/>
              </a:rPr>
              <a:t>принтером</a:t>
            </a:r>
          </a:p>
          <a:p>
            <a:pPr lvl="1">
              <a:lnSpc>
                <a:spcPct val="120000"/>
              </a:lnSpc>
            </a:pPr>
            <a:r>
              <a:rPr lang="ru-RU" dirty="0">
                <a:cs typeface="Times New Roman" panose="02020603050405020304" pitchFamily="18" charset="0"/>
              </a:rPr>
              <a:t>сканером </a:t>
            </a:r>
            <a:endParaRPr lang="ru-RU" dirty="0" smtClean="0">
              <a:cs typeface="Times New Roman" panose="02020603050405020304" pitchFamily="18" charset="0"/>
            </a:endParaRPr>
          </a:p>
          <a:p>
            <a:pPr lvl="1">
              <a:lnSpc>
                <a:spcPct val="120000"/>
              </a:lnSpc>
            </a:pPr>
            <a:r>
              <a:rPr lang="ru-RU" dirty="0" smtClean="0">
                <a:cs typeface="Times New Roman" panose="02020603050405020304" pitchFamily="18" charset="0"/>
              </a:rPr>
              <a:t>средствами </a:t>
            </a:r>
            <a:r>
              <a:rPr lang="ru-RU" dirty="0">
                <a:cs typeface="Times New Roman" panose="02020603050405020304" pitchFamily="18" charset="0"/>
              </a:rPr>
              <a:t>воспроизведения </a:t>
            </a:r>
            <a:r>
              <a:rPr lang="ru-RU" dirty="0" smtClean="0">
                <a:cs typeface="Times New Roman" panose="02020603050405020304" pitchFamily="18" charset="0"/>
              </a:rPr>
              <a:t>аудиозаписи</a:t>
            </a:r>
          </a:p>
          <a:p>
            <a:pPr lvl="1">
              <a:lnSpc>
                <a:spcPct val="120000"/>
              </a:lnSpc>
            </a:pPr>
            <a:r>
              <a:rPr lang="ru-RU" dirty="0" smtClean="0">
                <a:cs typeface="Times New Roman" panose="02020603050405020304" pitchFamily="18" charset="0"/>
              </a:rPr>
              <a:t>средствами </a:t>
            </a:r>
            <a:r>
              <a:rPr lang="ru-RU" dirty="0">
                <a:cs typeface="Times New Roman" panose="02020603050405020304" pitchFamily="18" charset="0"/>
              </a:rPr>
              <a:t>цифровой </a:t>
            </a:r>
            <a:r>
              <a:rPr lang="ru-RU" dirty="0" smtClean="0">
                <a:cs typeface="Times New Roman" panose="02020603050405020304" pitchFamily="18" charset="0"/>
              </a:rPr>
              <a:t>аудиозаписи</a:t>
            </a:r>
            <a:endParaRPr lang="ru-RU" dirty="0"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ru-RU" dirty="0">
                <a:cs typeface="Times New Roman" panose="02020603050405020304" pitchFamily="18" charset="0"/>
              </a:rPr>
              <a:t>Аудитории оборудуются средствами </a:t>
            </a:r>
            <a:r>
              <a:rPr lang="ru-RU" b="1" dirty="0">
                <a:cs typeface="Times New Roman" panose="02020603050405020304" pitchFamily="18" charset="0"/>
              </a:rPr>
              <a:t>видеонаблюдения</a:t>
            </a:r>
            <a:r>
              <a:rPr lang="ru-RU" dirty="0">
                <a:cs typeface="Times New Roman" panose="02020603050405020304" pitchFamily="18" charset="0"/>
              </a:rPr>
              <a:t>, позволяющими осуществлять видеозапись и трансляцию проведения экзаменов в сети "Интернет" с соблюдением требований законодательства Российской Федерации в области защиты персональных данных</a:t>
            </a:r>
            <a:r>
              <a:rPr lang="ru-RU" dirty="0" smtClean="0">
                <a:cs typeface="Times New Roman" panose="02020603050405020304" pitchFamily="18" charset="0"/>
              </a:rPr>
              <a:t>.</a:t>
            </a:r>
            <a:endParaRPr lang="ru-RU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31704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1558" y="1"/>
            <a:ext cx="7886700" cy="1009934"/>
          </a:xfrm>
        </p:spPr>
        <p:txBody>
          <a:bodyPr/>
          <a:lstStyle/>
          <a:p>
            <a:r>
              <a:rPr lang="ru-RU" dirty="0"/>
              <a:t>Формы проведения ГИА 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93163" y="1103626"/>
            <a:ext cx="3868737" cy="529774"/>
          </a:xfrm>
        </p:spPr>
        <p:txBody>
          <a:bodyPr/>
          <a:lstStyle/>
          <a:p>
            <a:pPr algn="ctr"/>
            <a:r>
              <a:rPr lang="ru-RU" dirty="0" smtClean="0"/>
              <a:t>ЕГЭ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82138" y="1805625"/>
            <a:ext cx="4116838" cy="3398292"/>
          </a:xfrm>
        </p:spPr>
        <p:txBody>
          <a:bodyPr>
            <a:normAutofit/>
          </a:bodyPr>
          <a:lstStyle/>
          <a:p>
            <a:r>
              <a:rPr lang="ru-RU" sz="2400" dirty="0">
                <a:cs typeface="Arial" panose="020B0604020202020204" pitchFamily="34" charset="0"/>
              </a:rPr>
              <a:t>для обучающихся образовательных организаций, освоивших образовательные программы среднего общего образования в очной, очно-заочной или заочной формах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15502" y="1032788"/>
            <a:ext cx="3887788" cy="543422"/>
          </a:xfrm>
        </p:spPr>
        <p:txBody>
          <a:bodyPr/>
          <a:lstStyle/>
          <a:p>
            <a:pPr algn="ctr"/>
            <a:r>
              <a:rPr lang="ru-RU" dirty="0" smtClean="0"/>
              <a:t>ГВЭ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428698" y="1729589"/>
            <a:ext cx="4401403" cy="3480179"/>
          </a:xfrm>
        </p:spPr>
        <p:txBody>
          <a:bodyPr>
            <a:normAutofit/>
          </a:bodyPr>
          <a:lstStyle/>
          <a:p>
            <a:r>
              <a:rPr lang="ru-RU" sz="2400" dirty="0"/>
              <a:t>для обучающихся с ограниченными возможностями здоровья</a:t>
            </a:r>
          </a:p>
          <a:p>
            <a:r>
              <a:rPr lang="ru-RU" sz="2400" dirty="0"/>
              <a:t>для обучающихся - детей-инвалидов </a:t>
            </a:r>
            <a:endParaRPr lang="ru-RU" sz="2400" dirty="0" smtClean="0"/>
          </a:p>
          <a:p>
            <a:r>
              <a:rPr lang="ru-RU" sz="2400" dirty="0" smtClean="0"/>
              <a:t>инвалидов</a:t>
            </a:r>
            <a:endParaRPr lang="ru-R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382137" y="5855732"/>
            <a:ext cx="80931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п. 7 Порядка проведения ГИА по программам среднего общего образования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428698" y="4296232"/>
            <a:ext cx="422181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по </a:t>
            </a:r>
            <a:r>
              <a:rPr lang="ru-RU" dirty="0" smtClean="0"/>
              <a:t>желанию </a:t>
            </a:r>
            <a:r>
              <a:rPr lang="ru-RU" dirty="0"/>
              <a:t>ГИА проводится в форме ЕГЭ. При этом допускается сочетание форм проведения ГИА (ЕГЭ и ГВЭ</a:t>
            </a:r>
            <a:r>
              <a:rPr lang="ru-RU" dirty="0" smtClean="0"/>
              <a:t>)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п. 11 Порядка проведения ГИА</a:t>
            </a:r>
            <a:endParaRPr lang="ru-RU" dirty="0"/>
          </a:p>
        </p:txBody>
      </p:sp>
      <p:cxnSp>
        <p:nvCxnSpPr>
          <p:cNvPr id="10" name="Прямая соединительная линия 9"/>
          <p:cNvCxnSpPr>
            <a:stCxn id="3" idx="3"/>
          </p:cNvCxnSpPr>
          <p:nvPr/>
        </p:nvCxnSpPr>
        <p:spPr>
          <a:xfrm>
            <a:off x="4161900" y="1368513"/>
            <a:ext cx="0" cy="44050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517070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421394"/>
            <a:ext cx="7886700" cy="4755569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Видеозаписи экзаменов хранятся в местах, определенных ОИВ, в условиях, исключающих доступ к ним посторонних лиц и позволяющих обеспечить их сохранность.</a:t>
            </a:r>
          </a:p>
          <a:p>
            <a:pPr>
              <a:lnSpc>
                <a:spcPct val="120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Срок хранения видеозаписей экзаменов -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1 марта года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следующего за годом проведения экзаменов.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наступления указанной даты материалы видеозаписи экзаменов могут быть использованы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Рособрнадзором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ОИВ и органом исполнительной власти субъекта Российской Федерации, осуществляющим переданные полномочия Российской Федерации в сфере образования, с целью выявления фактов нарушения Порядка. По истечении указанного срока видеозаписи экзаменов уничтожаются в порядке, определенном ОИВ.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2137" y="6164961"/>
            <a:ext cx="80931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п. 65 Порядка проведения ГИА по программам среднего общего образования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492163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2137" y="6164961"/>
            <a:ext cx="80931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п. 66 Порядка проведения ГИА по программам среднего общего образования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452674" y="1276539"/>
            <a:ext cx="8290602" cy="49131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В день проведения экзамена в ППЭ присутствуют:</a:t>
            </a:r>
          </a:p>
          <a:p>
            <a:pPr lvl="1"/>
            <a:r>
              <a:rPr lang="ru-RU" dirty="0" smtClean="0"/>
              <a:t>руководитель </a:t>
            </a:r>
            <a:r>
              <a:rPr lang="ru-RU" dirty="0"/>
              <a:t>организации, в помещениях которой организован </a:t>
            </a:r>
            <a:r>
              <a:rPr lang="ru-RU" dirty="0" smtClean="0"/>
              <a:t>ППЭ2</a:t>
            </a:r>
            <a:r>
              <a:rPr lang="ru-RU" dirty="0"/>
              <a:t>) руководитель ППЭ и организаторы, осуществляющие организацию и проведение экзаменов в ППЭ в соответствии с требованиями Порядка;</a:t>
            </a:r>
          </a:p>
          <a:p>
            <a:pPr lvl="1"/>
            <a:r>
              <a:rPr lang="ru-RU" dirty="0" smtClean="0"/>
              <a:t>не </a:t>
            </a:r>
            <a:r>
              <a:rPr lang="ru-RU" dirty="0"/>
              <a:t>менее одного члена ГЭК;</a:t>
            </a:r>
          </a:p>
          <a:p>
            <a:pPr lvl="1"/>
            <a:r>
              <a:rPr lang="ru-RU" dirty="0" smtClean="0"/>
              <a:t>не </a:t>
            </a:r>
            <a:r>
              <a:rPr lang="ru-RU" dirty="0"/>
              <a:t>менее одного </a:t>
            </a:r>
            <a:r>
              <a:rPr lang="ru-RU" dirty="0" smtClean="0"/>
              <a:t>технического;</a:t>
            </a:r>
            <a:endParaRPr lang="ru-RU" dirty="0"/>
          </a:p>
          <a:p>
            <a:pPr lvl="1"/>
            <a:r>
              <a:rPr lang="ru-RU" dirty="0" smtClean="0"/>
              <a:t>сотрудники</a:t>
            </a:r>
            <a:r>
              <a:rPr lang="ru-RU" dirty="0"/>
              <a:t>, осуществляющие охрану правопорядка, и (или) сотрудники органов внутренних дел (полиции);</a:t>
            </a:r>
          </a:p>
          <a:p>
            <a:pPr lvl="1"/>
            <a:r>
              <a:rPr lang="ru-RU" dirty="0" smtClean="0"/>
              <a:t>медицинские </a:t>
            </a:r>
            <a:r>
              <a:rPr lang="ru-RU" dirty="0"/>
              <a:t>работники;</a:t>
            </a:r>
          </a:p>
          <a:p>
            <a:pPr lvl="1"/>
            <a:r>
              <a:rPr lang="ru-RU" dirty="0" smtClean="0"/>
              <a:t>ассистенты;</a:t>
            </a:r>
          </a:p>
          <a:p>
            <a:pPr lvl="1"/>
            <a:r>
              <a:rPr lang="ru-RU" dirty="0" smtClean="0"/>
              <a:t>экзаменаторы-собеседники </a:t>
            </a:r>
            <a:r>
              <a:rPr lang="ru-RU" dirty="0"/>
              <a:t>(при проведении ГВЭ в устной форме).</a:t>
            </a:r>
          </a:p>
        </p:txBody>
      </p:sp>
    </p:spTree>
    <p:extLst>
      <p:ext uri="{BB962C8B-B14F-4D97-AF65-F5344CB8AC3E}">
        <p14:creationId xmlns:p14="http://schemas.microsoft.com/office/powerpoint/2010/main" val="348093723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2137" y="6164961"/>
            <a:ext cx="80931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п. 66 Порядка проведения ГИА по программам среднего общего образования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452674" y="1276539"/>
            <a:ext cx="8290602" cy="49131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В день проведения экзамена в ППЭ, организованном на дому, в медицинской организации, присутствуют </a:t>
            </a:r>
            <a:endParaRPr lang="ru-RU" dirty="0" smtClean="0"/>
          </a:p>
          <a:p>
            <a:r>
              <a:rPr lang="ru-RU" dirty="0" smtClean="0"/>
              <a:t>руководитель </a:t>
            </a:r>
            <a:r>
              <a:rPr lang="ru-RU" dirty="0"/>
              <a:t>ППЭ, </a:t>
            </a:r>
            <a:endParaRPr lang="ru-RU" dirty="0" smtClean="0"/>
          </a:p>
          <a:p>
            <a:r>
              <a:rPr lang="ru-RU" dirty="0" smtClean="0"/>
              <a:t>организатор</a:t>
            </a:r>
            <a:r>
              <a:rPr lang="ru-RU" dirty="0"/>
              <a:t>, </a:t>
            </a:r>
            <a:endParaRPr lang="ru-RU" dirty="0" smtClean="0"/>
          </a:p>
          <a:p>
            <a:r>
              <a:rPr lang="ru-RU" dirty="0" smtClean="0"/>
              <a:t>член </a:t>
            </a:r>
            <a:r>
              <a:rPr lang="ru-RU" dirty="0"/>
              <a:t>ГЭК, </a:t>
            </a:r>
            <a:endParaRPr lang="ru-RU" dirty="0" smtClean="0"/>
          </a:p>
          <a:p>
            <a:r>
              <a:rPr lang="ru-RU" dirty="0" smtClean="0"/>
              <a:t>ассистент </a:t>
            </a:r>
            <a:r>
              <a:rPr lang="ru-RU" dirty="0"/>
              <a:t>(при необходимости),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которые </a:t>
            </a:r>
            <a:r>
              <a:rPr lang="ru-RU" dirty="0"/>
              <a:t>по решению ГЭК могут осуществлять также функциональные обязанности технического специалиста, экзаменатора-собеседника.</a:t>
            </a:r>
          </a:p>
        </p:txBody>
      </p:sp>
    </p:spTree>
    <p:extLst>
      <p:ext uri="{BB962C8B-B14F-4D97-AF65-F5344CB8AC3E}">
        <p14:creationId xmlns:p14="http://schemas.microsoft.com/office/powerpoint/2010/main" val="394153795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2137" y="6164961"/>
            <a:ext cx="80931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п. 66 Порядка проведения ГИА по программам среднего общего образования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452674" y="1276539"/>
            <a:ext cx="8290602" cy="491312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/>
              <a:t>В качестве руководителей ППЭ, организаторов, членов ГЭК, технических специалистов, экзаменаторов-собеседников и ассистентов привлекаются лица, прошедшие соответствующую подготовку.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При </a:t>
            </a:r>
            <a:r>
              <a:rPr lang="ru-RU" dirty="0"/>
              <a:t>проведении экзамена по </a:t>
            </a:r>
            <a:r>
              <a:rPr lang="ru-RU" b="1" dirty="0"/>
              <a:t>учебному</a:t>
            </a:r>
            <a:r>
              <a:rPr lang="ru-RU" dirty="0"/>
              <a:t> предмету в состав организаторов и ассистентов </a:t>
            </a:r>
            <a:r>
              <a:rPr lang="ru-RU" b="1" dirty="0"/>
              <a:t>не входят </a:t>
            </a:r>
            <a:r>
              <a:rPr lang="ru-RU" dirty="0"/>
              <a:t>специалисты по данному учебному предмету.</a:t>
            </a:r>
          </a:p>
          <a:p>
            <a:endParaRPr lang="ru-RU" dirty="0" smtClean="0"/>
          </a:p>
          <a:p>
            <a:pPr marL="0" indent="0">
              <a:buNone/>
            </a:pPr>
            <a:r>
              <a:rPr lang="ru-RU" b="1" dirty="0" smtClean="0"/>
              <a:t>Не </a:t>
            </a:r>
            <a:r>
              <a:rPr lang="ru-RU" b="1" dirty="0"/>
              <a:t>допускается </a:t>
            </a:r>
            <a:r>
              <a:rPr lang="ru-RU" dirty="0"/>
              <a:t>привлекать в качестве руководителей ППЭ, организаторов, членов ГЭК, технических специалистов и экзаменаторов-собеседников </a:t>
            </a:r>
            <a:r>
              <a:rPr lang="ru-RU" b="1" dirty="0"/>
              <a:t>близких </a:t>
            </a:r>
            <a:r>
              <a:rPr lang="ru-RU" b="1" dirty="0" smtClean="0"/>
              <a:t>родственников</a:t>
            </a:r>
            <a:r>
              <a:rPr lang="ru-RU" dirty="0" smtClean="0"/>
              <a:t>, </a:t>
            </a:r>
            <a:r>
              <a:rPr lang="ru-RU" dirty="0"/>
              <a:t>сдающих экзамен в данном ППЭ, а также </a:t>
            </a:r>
            <a:r>
              <a:rPr lang="ru-RU" b="1" dirty="0"/>
              <a:t>педагогических работников, являющихся учителями</a:t>
            </a:r>
            <a:r>
              <a:rPr lang="ru-RU" dirty="0"/>
              <a:t> участников ГИА, сдающих экзамен в данном </a:t>
            </a:r>
            <a:r>
              <a:rPr lang="ru-RU" dirty="0" smtClean="0"/>
              <a:t>ППЭ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2452895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2137" y="6164961"/>
            <a:ext cx="80931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п. 67 Порядка проведения ГИА по программам среднего общего образования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 день проведения экзамена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82137" y="1443210"/>
            <a:ext cx="8475424" cy="4733753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/>
              <a:t>по </a:t>
            </a:r>
            <a:r>
              <a:rPr lang="ru-RU" dirty="0"/>
              <a:t>решению </a:t>
            </a:r>
            <a:r>
              <a:rPr lang="ru-RU" dirty="0" err="1"/>
              <a:t>Рособрнадзора</a:t>
            </a:r>
            <a:r>
              <a:rPr lang="ru-RU" dirty="0"/>
              <a:t> в ППЭ присутствуют должностные лица </a:t>
            </a:r>
            <a:r>
              <a:rPr lang="ru-RU" dirty="0" err="1" smtClean="0"/>
              <a:t>Рособрнадзора</a:t>
            </a:r>
            <a:endParaRPr lang="ru-RU" dirty="0" smtClean="0"/>
          </a:p>
          <a:p>
            <a:pPr algn="just"/>
            <a:r>
              <a:rPr lang="ru-RU" dirty="0" smtClean="0"/>
              <a:t>могут </a:t>
            </a:r>
            <a:r>
              <a:rPr lang="ru-RU" dirty="0"/>
              <a:t>присутствовать </a:t>
            </a:r>
            <a:endParaRPr lang="ru-RU" dirty="0" smtClean="0"/>
          </a:p>
          <a:p>
            <a:pPr lvl="1" algn="just"/>
            <a:r>
              <a:rPr lang="ru-RU" dirty="0" smtClean="0"/>
              <a:t>аккредитованные </a:t>
            </a:r>
            <a:r>
              <a:rPr lang="ru-RU" dirty="0"/>
              <a:t>представители средств массовой информации </a:t>
            </a:r>
            <a:endParaRPr lang="ru-RU" dirty="0" smtClean="0"/>
          </a:p>
          <a:p>
            <a:pPr lvl="1" algn="just"/>
            <a:r>
              <a:rPr lang="ru-RU" dirty="0" smtClean="0"/>
              <a:t>общественные </a:t>
            </a:r>
            <a:r>
              <a:rPr lang="ru-RU" dirty="0"/>
              <a:t>наблюдатели</a:t>
            </a:r>
            <a:r>
              <a:rPr lang="ru-RU" dirty="0" smtClean="0"/>
              <a:t>.</a:t>
            </a:r>
          </a:p>
          <a:p>
            <a:pPr lvl="1" algn="just"/>
            <a:endParaRPr lang="ru-RU" dirty="0"/>
          </a:p>
          <a:p>
            <a:pPr marL="0" indent="0" algn="just">
              <a:buNone/>
            </a:pPr>
            <a:r>
              <a:rPr lang="ru-RU" sz="2000" dirty="0"/>
              <a:t>Представители средств массовой информации присутствуют в ППЭ </a:t>
            </a:r>
            <a:r>
              <a:rPr lang="ru-RU" sz="2000" b="1" dirty="0"/>
              <a:t>только до момента </a:t>
            </a:r>
            <a:r>
              <a:rPr lang="ru-RU" sz="2000" b="1" dirty="0" smtClean="0"/>
              <a:t>начала </a:t>
            </a:r>
            <a:r>
              <a:rPr lang="ru-RU" sz="2000" b="1" dirty="0"/>
              <a:t>печати</a:t>
            </a:r>
            <a:r>
              <a:rPr lang="ru-RU" sz="2000" dirty="0"/>
              <a:t> экзаменационных материалов.</a:t>
            </a:r>
          </a:p>
          <a:p>
            <a:pPr marL="0" indent="0" algn="just">
              <a:buNone/>
            </a:pPr>
            <a:r>
              <a:rPr lang="ru-RU" sz="2000" dirty="0"/>
              <a:t>Общественные наблюдатели свободно перемещаются по ППЭ. При этом в аудитории может находиться один общественный наблюдатель.</a:t>
            </a:r>
          </a:p>
        </p:txBody>
      </p:sp>
    </p:spTree>
    <p:extLst>
      <p:ext uri="{BB962C8B-B14F-4D97-AF65-F5344CB8AC3E}">
        <p14:creationId xmlns:p14="http://schemas.microsoft.com/office/powerpoint/2010/main" val="368340919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3917" y="1409392"/>
            <a:ext cx="7886700" cy="4755569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Допуск в ППЭ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участников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экзаменов,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осуществляется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наличии у них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документов, удостоверяющих личность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и при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их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списках распределения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данный ППЭ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ru-RU" dirty="0"/>
              <a:t>В случае отсутствия у участника ГИА документа, удостоверяющего личность, при наличии его в списках распределения в данный ППЭ он допускается в ППЭ после подтверждения его личности сопровождающим</a:t>
            </a:r>
            <a:r>
              <a:rPr lang="ru-RU" dirty="0" smtClean="0"/>
              <a:t>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ru-RU" dirty="0"/>
              <a:t>В случае если участник экзамена </a:t>
            </a:r>
            <a:r>
              <a:rPr lang="ru-RU" b="1" dirty="0"/>
              <a:t>опоздал</a:t>
            </a:r>
            <a:r>
              <a:rPr lang="ru-RU" dirty="0"/>
              <a:t> на экзамен, </a:t>
            </a:r>
          </a:p>
          <a:p>
            <a:pPr>
              <a:lnSpc>
                <a:spcPct val="110000"/>
              </a:lnSpc>
            </a:pPr>
            <a:r>
              <a:rPr lang="ru-RU" dirty="0" smtClean="0"/>
              <a:t>он </a:t>
            </a:r>
            <a:r>
              <a:rPr lang="ru-RU" b="1" dirty="0"/>
              <a:t>допускается</a:t>
            </a:r>
            <a:r>
              <a:rPr lang="ru-RU" dirty="0"/>
              <a:t> в ППЭ к сдаче экзамена, </a:t>
            </a:r>
            <a:endParaRPr lang="ru-RU" dirty="0" smtClean="0"/>
          </a:p>
          <a:p>
            <a:pPr>
              <a:lnSpc>
                <a:spcPct val="110000"/>
              </a:lnSpc>
            </a:pPr>
            <a:r>
              <a:rPr lang="ru-RU" dirty="0" smtClean="0"/>
              <a:t>время </a:t>
            </a:r>
            <a:r>
              <a:rPr lang="ru-RU" dirty="0"/>
              <a:t>окончания экзамена, зафиксированное на </a:t>
            </a:r>
            <a:r>
              <a:rPr lang="ru-RU" dirty="0" smtClean="0"/>
              <a:t>доске, </a:t>
            </a:r>
            <a:r>
              <a:rPr lang="ru-RU" b="1" dirty="0"/>
              <a:t>не продлевается</a:t>
            </a:r>
            <a:r>
              <a:rPr lang="ru-RU" dirty="0"/>
              <a:t>, </a:t>
            </a:r>
            <a:endParaRPr lang="ru-RU" dirty="0" smtClean="0"/>
          </a:p>
          <a:p>
            <a:pPr>
              <a:lnSpc>
                <a:spcPct val="110000"/>
              </a:lnSpc>
            </a:pPr>
            <a:r>
              <a:rPr lang="ru-RU" b="1" dirty="0" smtClean="0"/>
              <a:t>инструктаж</a:t>
            </a:r>
            <a:r>
              <a:rPr lang="ru-RU" dirty="0" smtClean="0"/>
              <a:t> </a:t>
            </a:r>
            <a:r>
              <a:rPr lang="ru-RU" b="1" dirty="0"/>
              <a:t>не проводится </a:t>
            </a:r>
            <a:r>
              <a:rPr lang="ru-RU" dirty="0"/>
              <a:t>(за исключением, когда в аудитории нет других участников экзаменов), о чем сообщается участнику экзамена.</a:t>
            </a:r>
          </a:p>
          <a:p>
            <a:pPr marL="0" indent="0">
              <a:lnSpc>
                <a:spcPct val="110000"/>
              </a:lnSpc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2137" y="6164961"/>
            <a:ext cx="80931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п. 68 Порядка проведения ГИА по программам среднего общего образования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552581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2137" y="1409392"/>
            <a:ext cx="8223747" cy="47555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 проведения ЕГЭ по учебному предмету, спецификацией КИМ по которому предусмотрено прослушивание текста, записанного на аудионоситель,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допуск опоздавшего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участника экзамена в аудиторию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 время прослушивания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соответствующей аудиозаписи другими участниками экзамена, находящимися в данной аудитории,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осуществляется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(за исключением случаев, когда в аудитории нет других участников экзамена или когда участники экзамена в аудитории завершили прослушивание соответствующей аудиозаписи).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Персональное прослушивание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соответствующей аудиозаписи для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опоздавшего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участника экзамена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проводится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(за исключением случаев, когда в аудитории нет других участников экзамена).</a:t>
            </a:r>
          </a:p>
          <a:p>
            <a:pPr marL="0" indent="0">
              <a:lnSpc>
                <a:spcPct val="110000"/>
              </a:lnSpc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2137" y="6164961"/>
            <a:ext cx="80931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п. 68 Порядка проведения ГИА по программам среднего общего образования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701948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2137" y="1457608"/>
            <a:ext cx="8223747" cy="10320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cs typeface="Times New Roman" panose="02020603050405020304" pitchFamily="18" charset="0"/>
              </a:rPr>
              <a:t>Участники</a:t>
            </a:r>
            <a:r>
              <a:rPr lang="ru-RU" sz="2400" dirty="0" smtClean="0"/>
              <a:t> </a:t>
            </a:r>
            <a:r>
              <a:rPr lang="ru-RU" sz="2400" dirty="0"/>
              <a:t>экзаменов, покинувшие ППЭ в день проведения экзамена, повторно в ППЭ в указанный день не допускаются.</a:t>
            </a:r>
          </a:p>
          <a:p>
            <a:pPr marL="0" indent="0">
              <a:lnSpc>
                <a:spcPct val="110000"/>
              </a:lnSpc>
              <a:buNone/>
            </a:pPr>
            <a:endParaRPr lang="ru-RU" sz="2400" dirty="0"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endParaRPr lang="ru-RU" sz="2400" dirty="0"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2761" y="2606949"/>
            <a:ext cx="80931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п. 68 Порядка проведения ГИА по программам среднего общего образования</a:t>
            </a:r>
            <a:endParaRPr lang="ru-RU" dirty="0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382137" y="3476531"/>
            <a:ext cx="8223747" cy="24174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2400" dirty="0">
                <a:cs typeface="Times New Roman" panose="02020603050405020304" pitchFamily="18" charset="0"/>
              </a:rPr>
              <a:t>Участники экзаменов рассаживаются за рабочие места в соответствии с проведенным распределением. Изменение рабочего места не допускается</a:t>
            </a:r>
            <a:r>
              <a:rPr lang="ru-RU" sz="2400" dirty="0" smtClean="0"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endParaRPr lang="ru-RU" sz="2400" dirty="0" smtClean="0"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400" dirty="0"/>
              <a:t>Экзамен проводится в спокойной и доброжелательной обстановке.</a:t>
            </a:r>
            <a:endParaRPr lang="ru-RU" sz="2400" dirty="0" smtClean="0"/>
          </a:p>
          <a:p>
            <a:pPr marL="0" indent="0" algn="just">
              <a:lnSpc>
                <a:spcPct val="110000"/>
              </a:lnSpc>
              <a:buFont typeface="Arial" panose="020B0604020202020204" pitchFamily="34" charset="0"/>
              <a:buNone/>
            </a:pPr>
            <a:endParaRPr lang="ru-RU" sz="2400" dirty="0" smtClean="0"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</a:pPr>
            <a:endParaRPr lang="ru-RU" sz="2400" dirty="0"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2137" y="6211444"/>
            <a:ext cx="80931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п. 70 Порядка проведения ГИА по программам среднего общего образования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707411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/>
          <p:cNvSpPr txBox="1">
            <a:spLocks/>
          </p:cNvSpPr>
          <p:nvPr/>
        </p:nvSpPr>
        <p:spPr>
          <a:xfrm>
            <a:off x="382137" y="1377108"/>
            <a:ext cx="8497458" cy="4759287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dirty="0"/>
              <a:t>До начала экзамена организаторы проводят инструктаж участников экзаменов, в том числе информируют </a:t>
            </a:r>
            <a:endParaRPr lang="ru-RU" sz="2400" dirty="0" smtClean="0"/>
          </a:p>
          <a:p>
            <a:pPr>
              <a:spcBef>
                <a:spcPts val="0"/>
              </a:spcBef>
            </a:pPr>
            <a:r>
              <a:rPr lang="ru-RU" sz="2400" dirty="0" smtClean="0"/>
              <a:t>о </a:t>
            </a:r>
            <a:r>
              <a:rPr lang="ru-RU" sz="2400" dirty="0"/>
              <a:t>порядке проведения экзамена, </a:t>
            </a:r>
            <a:endParaRPr lang="ru-RU" sz="2400" dirty="0" smtClean="0"/>
          </a:p>
          <a:p>
            <a:pPr>
              <a:spcBef>
                <a:spcPts val="0"/>
              </a:spcBef>
            </a:pPr>
            <a:r>
              <a:rPr lang="ru-RU" sz="2400" dirty="0" smtClean="0"/>
              <a:t>об </a:t>
            </a:r>
            <a:r>
              <a:rPr lang="ru-RU" sz="2400" dirty="0"/>
              <a:t>основаниях для удаления из ППЭ, </a:t>
            </a:r>
            <a:endParaRPr lang="ru-RU" sz="2400" dirty="0" smtClean="0"/>
          </a:p>
          <a:p>
            <a:pPr>
              <a:spcBef>
                <a:spcPts val="0"/>
              </a:spcBef>
            </a:pPr>
            <a:r>
              <a:rPr lang="ru-RU" sz="2400" dirty="0" smtClean="0"/>
              <a:t>о </a:t>
            </a:r>
            <a:r>
              <a:rPr lang="ru-RU" sz="2400" dirty="0"/>
              <a:t>процедуре досрочного завершения экзамена по объективным причинам, </a:t>
            </a:r>
            <a:endParaRPr lang="ru-RU" sz="2400" dirty="0" smtClean="0"/>
          </a:p>
          <a:p>
            <a:pPr>
              <a:spcBef>
                <a:spcPts val="0"/>
              </a:spcBef>
            </a:pPr>
            <a:r>
              <a:rPr lang="ru-RU" sz="2400" dirty="0" smtClean="0"/>
              <a:t>правилах </a:t>
            </a:r>
            <a:r>
              <a:rPr lang="ru-RU" sz="2400" dirty="0"/>
              <a:t>заполнения бланков, в том числе дополнительных бланков</a:t>
            </a:r>
            <a:r>
              <a:rPr lang="ru-RU" sz="2400" dirty="0" smtClean="0"/>
              <a:t>,</a:t>
            </a:r>
          </a:p>
          <a:p>
            <a:pPr>
              <a:spcBef>
                <a:spcPts val="0"/>
              </a:spcBef>
            </a:pPr>
            <a:r>
              <a:rPr lang="ru-RU" sz="2400" dirty="0" smtClean="0"/>
              <a:t>продолжительности </a:t>
            </a:r>
            <a:r>
              <a:rPr lang="ru-RU" sz="2400" dirty="0"/>
              <a:t>экзамена по соответствующему учебному предмету, </a:t>
            </a:r>
            <a:endParaRPr lang="ru-RU" sz="2400" dirty="0" smtClean="0"/>
          </a:p>
          <a:p>
            <a:pPr>
              <a:spcBef>
                <a:spcPts val="0"/>
              </a:spcBef>
            </a:pPr>
            <a:r>
              <a:rPr lang="ru-RU" sz="2400" dirty="0" smtClean="0"/>
              <a:t>порядке </a:t>
            </a:r>
            <a:r>
              <a:rPr lang="ru-RU" sz="2400" dirty="0"/>
              <a:t>и сроках подачи апелляций </a:t>
            </a:r>
            <a:endParaRPr lang="ru-RU" sz="2400" dirty="0" smtClean="0"/>
          </a:p>
          <a:p>
            <a:pPr lvl="1">
              <a:spcBef>
                <a:spcPts val="0"/>
              </a:spcBef>
            </a:pPr>
            <a:r>
              <a:rPr lang="ru-RU" sz="2000" dirty="0" smtClean="0"/>
              <a:t>о </a:t>
            </a:r>
            <a:r>
              <a:rPr lang="ru-RU" sz="2000" dirty="0"/>
              <a:t>нарушении Порядка </a:t>
            </a:r>
            <a:endParaRPr lang="ru-RU" sz="2000" dirty="0" smtClean="0"/>
          </a:p>
          <a:p>
            <a:pPr lvl="1">
              <a:spcBef>
                <a:spcPts val="0"/>
              </a:spcBef>
            </a:pPr>
            <a:r>
              <a:rPr lang="ru-RU" sz="2000" dirty="0" smtClean="0"/>
              <a:t>о </a:t>
            </a:r>
            <a:r>
              <a:rPr lang="ru-RU" sz="2000" dirty="0"/>
              <a:t>несогласии с выставленными баллами, а также о времени и месте ознакомления с результатами экзаменов.</a:t>
            </a:r>
          </a:p>
          <a:p>
            <a:pPr marL="0" indent="0">
              <a:buNone/>
            </a:pPr>
            <a:r>
              <a:rPr lang="ru-RU" sz="2400" dirty="0"/>
              <a:t>Организаторы информируют участников экзаменов о том, что </a:t>
            </a:r>
            <a:r>
              <a:rPr lang="ru-RU" b="1" dirty="0"/>
              <a:t>записи на КИМ и черновиках не обрабатываются и не проверяются</a:t>
            </a:r>
            <a:r>
              <a:rPr lang="ru-RU" sz="2400" dirty="0"/>
              <a:t>.</a:t>
            </a:r>
          </a:p>
          <a:p>
            <a:pPr marL="0" indent="0">
              <a:buNone/>
            </a:pPr>
            <a:r>
              <a:rPr lang="ru-RU" sz="2400" dirty="0"/>
              <a:t>При проведении ЕГЭ организаторы выдают участникам экзаменов </a:t>
            </a:r>
            <a:endParaRPr lang="ru-RU" sz="2400" dirty="0" smtClean="0"/>
          </a:p>
          <a:p>
            <a:pPr marL="628650">
              <a:spcBef>
                <a:spcPts val="0"/>
              </a:spcBef>
            </a:pPr>
            <a:r>
              <a:rPr lang="ru-RU" sz="2400" dirty="0" smtClean="0"/>
              <a:t>ИК (бланки </a:t>
            </a:r>
            <a:r>
              <a:rPr lang="ru-RU" sz="2400" dirty="0"/>
              <a:t>ЕГЭ, </a:t>
            </a:r>
            <a:r>
              <a:rPr lang="ru-RU" sz="2400" dirty="0" smtClean="0"/>
              <a:t>КИМ) </a:t>
            </a:r>
          </a:p>
          <a:p>
            <a:pPr marL="628650">
              <a:spcBef>
                <a:spcPts val="0"/>
              </a:spcBef>
            </a:pPr>
            <a:r>
              <a:rPr lang="ru-RU" sz="2400" dirty="0" smtClean="0"/>
              <a:t>черновики </a:t>
            </a:r>
            <a:r>
              <a:rPr lang="ru-RU" sz="2400" dirty="0"/>
              <a:t>(за исключением, когда спецификацией КИМ для проведения ЕГЭ предусмотрено выполнение заданий в устной форме</a:t>
            </a:r>
            <a:r>
              <a:rPr lang="ru-RU" sz="2400" dirty="0" smtClean="0"/>
              <a:t>).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2761" y="6399588"/>
            <a:ext cx="80931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п. 70 Порядка проведения ГИА по программам среднего общего образования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778082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/>
          <p:cNvSpPr txBox="1">
            <a:spLocks/>
          </p:cNvSpPr>
          <p:nvPr/>
        </p:nvSpPr>
        <p:spPr>
          <a:xfrm>
            <a:off x="382137" y="1377108"/>
            <a:ext cx="8497458" cy="47592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dirty="0"/>
              <a:t>По указанию организаторов участники экзаменов заполняют регистрационные поля бланков. Организаторы проверяют правильность заполнения участниками экзаменов регистрационных полей бланков. </a:t>
            </a:r>
            <a:r>
              <a:rPr lang="ru-RU" sz="2000" b="1" dirty="0"/>
              <a:t>По завершении заполнения регистрационных полей </a:t>
            </a:r>
            <a:r>
              <a:rPr lang="ru-RU" sz="2000" dirty="0"/>
              <a:t>бланков всеми участниками экзаменов организаторы </a:t>
            </a:r>
            <a:r>
              <a:rPr lang="ru-RU" sz="2000" b="1" dirty="0"/>
              <a:t>объявляют начало экзамена </a:t>
            </a:r>
            <a:r>
              <a:rPr lang="ru-RU" sz="2000" dirty="0"/>
              <a:t>и время его окончания, фиксируют их на доске (информационном стенде), после чего участники экзаменов приступают к выполнению экзаменационной работы.</a:t>
            </a:r>
          </a:p>
          <a:p>
            <a:pPr marL="0" indent="0">
              <a:buNone/>
            </a:pPr>
            <a:r>
              <a:rPr lang="ru-RU" sz="2000" dirty="0"/>
              <a:t>В случае нехватки места в бланках для записи ответов на задания КИМ для проведения ЕГЭ с развернутым ответом по просьбе участника экзамена организатор выдает ему дополнительный бланк ЕГЭ. При этом номер выданного дополнительного бланка ЕГЭ организатор указывает в предыдущем бланке для записи ответов на задания КИМ для проведения ЕГЭ с развернутым ответом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512761" y="6399588"/>
            <a:ext cx="80931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п. 70 Порядка проведения ГИА по программам среднего общего образования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14171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effectLst/>
              </a:rPr>
              <a:t>Участники </a:t>
            </a:r>
            <a:r>
              <a:rPr lang="ru-RU" dirty="0">
                <a:effectLst/>
              </a:rPr>
              <a:t>ГИА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0411" y="1307010"/>
            <a:ext cx="8324282" cy="3947378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обучающиеся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образовательных организаций,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освоившие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образовательные программы среднего общего образования в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очной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очно-заочной или заочной формах (далее - обучающиеся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том числе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иностранные граждане, лица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 гражданства,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соотечественники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рубежом,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беженцы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вынужденные переселенцы;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обучающиеся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образовательных организациях, расположенных за пределами территории Российской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Федерации;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обучающиеся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дипломатических представительствах и консульских учреждениях Российской Федерации, представительствах Российской Федерации при международных (межгосударственных, межправительственных) организациях, имеющих в своей структуре специализированные структурные образовательные подразделения (далее - загранучреждения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экстерны,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0501" y="5344923"/>
            <a:ext cx="79157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которые получили </a:t>
            </a:r>
            <a:r>
              <a:rPr lang="ru-RU" sz="2000" b="1" dirty="0"/>
              <a:t>допуск к ГИА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2137" y="5855732"/>
            <a:ext cx="80931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п. 8  Порядка проведения ГИА по программам среднего общего образования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653388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/>
          <p:cNvSpPr txBox="1">
            <a:spLocks/>
          </p:cNvSpPr>
          <p:nvPr/>
        </p:nvSpPr>
        <p:spPr>
          <a:xfrm>
            <a:off x="382137" y="1377108"/>
            <a:ext cx="8497458" cy="47592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dirty="0" smtClean="0"/>
              <a:t>В </a:t>
            </a:r>
            <a:r>
              <a:rPr lang="ru-RU" sz="2000" dirty="0"/>
              <a:t>случае нехватки места в бланке для записи ответов на задания КИМ для проведения ГВЭ по просьбе участника ГВЭ организатор выдает ему дополнительный бланк ГВЭ. При этом организатор фиксирует связь номеров бланков ГВЭ и дополнительного бланка ГВЭ в специальном поле дополнительного бланка ГВЭ.</a:t>
            </a:r>
          </a:p>
          <a:p>
            <a:pPr marL="0" indent="0">
              <a:buNone/>
            </a:pPr>
            <a:r>
              <a:rPr lang="ru-RU" sz="2000" dirty="0"/>
              <a:t>По мере необходимости участникам экзаменов выдаются дополнительные черновики (за исключением, когда спецификацией КИМ для проведения ЕГЭ предусмотрено выполнение заданий в устной форме). </a:t>
            </a:r>
            <a:endParaRPr lang="ru-RU" sz="2000" dirty="0" smtClean="0"/>
          </a:p>
          <a:p>
            <a:endParaRPr lang="ru-RU" sz="2000" dirty="0"/>
          </a:p>
          <a:p>
            <a:pPr marL="0" indent="0" algn="ctr">
              <a:buNone/>
            </a:pPr>
            <a:r>
              <a:rPr lang="ru-RU" b="1" dirty="0" smtClean="0"/>
              <a:t>Участники </a:t>
            </a:r>
            <a:r>
              <a:rPr lang="ru-RU" b="1" dirty="0"/>
              <a:t>экзаменов могут делать пометки в КИМ.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12761" y="6399588"/>
            <a:ext cx="80931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п. 70 Порядка проведения ГИА по программам среднего общего образования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417616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2137" y="1457608"/>
            <a:ext cx="8223747" cy="1711105"/>
          </a:xfrm>
        </p:spPr>
        <p:txBody>
          <a:bodyPr>
            <a:normAutofit fontScale="85000" lnSpcReduction="20000"/>
          </a:bodyPr>
          <a:lstStyle/>
          <a:p>
            <a:pPr marL="0" indent="361950">
              <a:lnSpc>
                <a:spcPct val="110000"/>
              </a:lnSpc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 время экзамена участники экзаменов соблюдают требования Порядка и следуют указаниям организаторов. Организаторы обеспечивают соблюдение требований Порядка в аудитории 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ППЭ</a:t>
            </a:r>
          </a:p>
          <a:p>
            <a:pPr marL="0" indent="361950">
              <a:lnSpc>
                <a:spcPct val="110000"/>
              </a:lnSpc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экзаменов выполняют экзаменационную работу самостоятельно, без помощи посторонних лиц.</a:t>
            </a:r>
          </a:p>
          <a:p>
            <a:pPr>
              <a:lnSpc>
                <a:spcPct val="110000"/>
              </a:lnSpc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2137" y="3168713"/>
            <a:ext cx="80931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п. 71 Порядка проведения ГИА по программам среднего общего образования</a:t>
            </a:r>
            <a:endParaRPr lang="ru-RU" dirty="0"/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445512" y="3847723"/>
            <a:ext cx="8223747" cy="17111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361950">
              <a:lnSpc>
                <a:spcPct val="110000"/>
              </a:lnSpc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 время экзамена участники экзаменов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должны общаться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друг с другом,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могут свободно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перемещаться по аудитории и ППЭ. 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361950">
              <a:lnSpc>
                <a:spcPct val="110000"/>
              </a:lnSpc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время экзамена участники экзаменов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могут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выходить из аудитории и перемещаться по ППЭ в сопровождении одного из организаторов. При выходе из аудитории участники экзаменов оставляют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экзаменационные материалы и черновики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рабочем столе.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5512" y="5975287"/>
            <a:ext cx="80931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п. 72 Порядка проведения ГИА по программам среднего общего образования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9686874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639" b="35783"/>
          <a:stretch>
            <a:fillRect/>
          </a:stretch>
        </p:blipFill>
        <p:spPr bwMode="auto">
          <a:xfrm>
            <a:off x="0" y="0"/>
            <a:ext cx="91440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25525"/>
            <a:ext cx="9144000" cy="191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28700"/>
            <a:ext cx="9144000" cy="10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276350" y="192088"/>
            <a:ext cx="7794625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Что можно иметь с собой в ППЭ</a:t>
            </a:r>
          </a:p>
        </p:txBody>
      </p:sp>
      <p:pic>
        <p:nvPicPr>
          <p:cNvPr id="7174" name="Рисунок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38" y="166688"/>
            <a:ext cx="92392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5" name="Rectangle 4"/>
          <p:cNvSpPr>
            <a:spLocks noChangeArrowheads="1"/>
          </p:cNvSpPr>
          <p:nvPr/>
        </p:nvSpPr>
        <p:spPr bwMode="auto">
          <a:xfrm>
            <a:off x="395288" y="1457325"/>
            <a:ext cx="8353425" cy="334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60363" indent="-3603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360363" indent="-3603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2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документ, удостоверяющий личность;</a:t>
            </a:r>
            <a:endParaRPr lang="ru-RU" altLang="ru-RU" sz="2400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гелевая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капиллярная ручка с чернилами черного цвета; 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 обучения и воспитания (разрешенные </a:t>
            </a:r>
            <a:r>
              <a:rPr lang="ru-RU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рособрнадзором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лекарства и питание (при необходимости);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специальные технические средства (для лиц с ОВЗ).</a:t>
            </a:r>
          </a:p>
        </p:txBody>
      </p:sp>
      <p:pic>
        <p:nvPicPr>
          <p:cNvPr id="717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967674">
            <a:off x="420688" y="4856163"/>
            <a:ext cx="1177925" cy="171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Рисунок 9" descr="dd0733a43bffd6aa572e4386fdbcd367.gi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41432">
            <a:off x="1023938" y="4797425"/>
            <a:ext cx="1581150" cy="162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8" name="Рисунок 11" descr="0101331.gi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72859">
            <a:off x="2420938" y="4633913"/>
            <a:ext cx="450850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9" name="TextBox 1"/>
          <p:cNvSpPr txBox="1">
            <a:spLocks noChangeArrowheads="1"/>
          </p:cNvSpPr>
          <p:nvPr/>
        </p:nvSpPr>
        <p:spPr bwMode="auto">
          <a:xfrm>
            <a:off x="3424238" y="5203825"/>
            <a:ext cx="5449887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ru-RU" alt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Иные вещи участники оставляют в </a:t>
            </a:r>
            <a:r>
              <a:rPr lang="ru-RU" altLang="ru-RU" sz="2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специально</a:t>
            </a:r>
            <a:r>
              <a:rPr lang="ru-RU" alt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выделенном месте </a:t>
            </a:r>
            <a:r>
              <a:rPr lang="ru-RU" alt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для личных вещей участников в здании</a:t>
            </a:r>
          </a:p>
          <a:p>
            <a:pPr algn="ctr" eaLnBrk="1" hangingPunct="1"/>
            <a:endParaRPr lang="ru-RU" altLang="ru-RU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96210" y="6391741"/>
            <a:ext cx="60960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п. 71 Порядка проведения ГИА по программам среднего общего образования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3378717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639" b="35783"/>
          <a:stretch>
            <a:fillRect/>
          </a:stretch>
        </p:blipFill>
        <p:spPr bwMode="auto">
          <a:xfrm>
            <a:off x="0" y="0"/>
            <a:ext cx="91440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25525"/>
            <a:ext cx="9144000" cy="191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28700"/>
            <a:ext cx="9144000" cy="10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273969" y="76110"/>
            <a:ext cx="7794625" cy="107721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Разрешенные средства обучения и воспитания на ЕГЭ</a:t>
            </a: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7174" name="Рисунок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38" y="166688"/>
            <a:ext cx="92392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74073" y="5829301"/>
            <a:ext cx="86945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п. 2.3  </a:t>
            </a:r>
            <a:r>
              <a:rPr lang="ru-RU" sz="1200" cap="all" dirty="0"/>
              <a:t>ПРИКАЗ МИНПРОСВЕЩЕНИЯ РОССИИ И РОСОБРНАДЗОРА ОТ 18 ДЕКАБРЯ 2023 Г. N 953/2116 "ОБ УТВЕРЖДЕНИИ ЕДИНОГО РАСПИСАНИЯ И ПРОДОЛЖИТЕЛЬНОСТИ ПРОВЕДЕНИЯ ЕДИНОГО ГОСУДАРСТВЕННОГО ЭКЗАМЕНА ПО КАЖДОМУ УЧЕБНОМУ ПРЕДМЕТУ, ТРЕБОВАНИЙ К ИСПОЛЬЗОВАНИЮ СРЕДСТВ ОБУЧЕНИЯ И ВОСПИТАНИЯ ПРИ ЕГО ПРОВЕДЕНИИ В 2024 ГОДУ"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74638" y="1684893"/>
            <a:ext cx="820434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по </a:t>
            </a:r>
            <a:r>
              <a:rPr lang="ru-RU" sz="2000" b="1" dirty="0" smtClean="0"/>
              <a:t>биологии</a:t>
            </a:r>
            <a:r>
              <a:rPr lang="en-US" sz="2000" b="1" dirty="0" smtClean="0"/>
              <a:t> </a:t>
            </a:r>
            <a:r>
              <a:rPr lang="ru-RU" sz="2000" dirty="0" smtClean="0"/>
              <a:t>- </a:t>
            </a:r>
            <a:r>
              <a:rPr lang="ru-RU" sz="2000" dirty="0"/>
              <a:t>непрограммируемый </a:t>
            </a:r>
            <a:r>
              <a:rPr lang="ru-RU" sz="2000" dirty="0" smtClean="0"/>
              <a:t>калькулятор;</a:t>
            </a:r>
            <a:endParaRPr lang="en-US" sz="2000" dirty="0" smtClean="0"/>
          </a:p>
          <a:p>
            <a:r>
              <a:rPr lang="ru-RU" sz="2000" b="1" dirty="0"/>
              <a:t>по географии </a:t>
            </a:r>
            <a:r>
              <a:rPr lang="ru-RU" sz="2000" dirty="0"/>
              <a:t>- непрограммируемый калькулятор</a:t>
            </a:r>
            <a:r>
              <a:rPr lang="ru-RU" sz="2000" dirty="0" smtClean="0"/>
              <a:t>;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b="1" dirty="0"/>
              <a:t>по литературе </a:t>
            </a:r>
            <a:r>
              <a:rPr lang="ru-RU" sz="2000" dirty="0"/>
              <a:t>- орфографический словарь, позволяющий устанавливать</a:t>
            </a:r>
          </a:p>
          <a:p>
            <a:r>
              <a:rPr lang="ru-RU" sz="2000" dirty="0"/>
              <a:t>нормативное написание слов</a:t>
            </a:r>
            <a:r>
              <a:rPr lang="ru-RU" sz="2000" dirty="0" smtClean="0"/>
              <a:t>;</a:t>
            </a:r>
          </a:p>
          <a:p>
            <a:r>
              <a:rPr lang="ru-RU" sz="2000" b="1" dirty="0"/>
              <a:t>по математике </a:t>
            </a:r>
            <a:r>
              <a:rPr lang="ru-RU" sz="2000" dirty="0"/>
              <a:t>- линейка, не содержащая справочной </a:t>
            </a:r>
            <a:r>
              <a:rPr lang="ru-RU" sz="2000" dirty="0" smtClean="0"/>
              <a:t>информации;</a:t>
            </a:r>
          </a:p>
          <a:p>
            <a:r>
              <a:rPr lang="ru-RU" sz="2000" b="1" dirty="0"/>
              <a:t>по физике </a:t>
            </a:r>
            <a:r>
              <a:rPr lang="ru-RU" sz="2000" dirty="0"/>
              <a:t>- линейка для построения графиков и схем;</a:t>
            </a:r>
          </a:p>
          <a:p>
            <a:r>
              <a:rPr lang="ru-RU" sz="2000" dirty="0"/>
              <a:t>непрограммируемый калькулятор</a:t>
            </a:r>
            <a:r>
              <a:rPr lang="ru-RU" sz="2000" dirty="0" smtClean="0"/>
              <a:t>;</a:t>
            </a:r>
          </a:p>
          <a:p>
            <a:r>
              <a:rPr lang="ru-RU" sz="2000" b="1" dirty="0"/>
              <a:t>по химии </a:t>
            </a:r>
            <a:r>
              <a:rPr lang="ru-RU" sz="2000" dirty="0"/>
              <a:t>- непрограммируемый калькулятор; Периодическая система</a:t>
            </a:r>
          </a:p>
          <a:p>
            <a:r>
              <a:rPr lang="ru-RU" sz="2000" dirty="0"/>
              <a:t>химических элементов Д.И. Менделеева; таблица растворимости солей, </a:t>
            </a:r>
            <a:r>
              <a:rPr lang="ru-RU" sz="2000" dirty="0" smtClean="0"/>
              <a:t>кислот и </a:t>
            </a:r>
            <a:r>
              <a:rPr lang="ru-RU" sz="2000" dirty="0"/>
              <a:t>оснований в воде; электрохимический ряд напряжений металлов.</a:t>
            </a:r>
            <a:endParaRPr lang="en-US" sz="2000" dirty="0" smtClean="0"/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430470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9783" y="138978"/>
            <a:ext cx="4886325" cy="6600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68291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639" b="35783"/>
          <a:stretch>
            <a:fillRect/>
          </a:stretch>
        </p:blipFill>
        <p:spPr bwMode="auto">
          <a:xfrm>
            <a:off x="0" y="0"/>
            <a:ext cx="91440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25525"/>
            <a:ext cx="9144000" cy="191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28700"/>
            <a:ext cx="9144000" cy="10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Рисунок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38" y="166688"/>
            <a:ext cx="92392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9" name="Rectangle 4"/>
          <p:cNvSpPr>
            <a:spLocks noChangeArrowheads="1"/>
          </p:cNvSpPr>
          <p:nvPr/>
        </p:nvSpPr>
        <p:spPr bwMode="auto">
          <a:xfrm>
            <a:off x="217487" y="1413976"/>
            <a:ext cx="8853487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/>
            <a:r>
              <a:rPr lang="ru-RU" sz="2400" dirty="0"/>
              <a:t>Во время экзамена участники экзаменов </a:t>
            </a:r>
            <a:endParaRPr lang="ru-RU" sz="2400" dirty="0" smtClean="0"/>
          </a:p>
          <a:p>
            <a:pPr indent="363538" algn="just"/>
            <a:r>
              <a:rPr lang="ru-RU" sz="2400" dirty="0" smtClean="0"/>
              <a:t>не </a:t>
            </a:r>
            <a:r>
              <a:rPr lang="ru-RU" sz="2400" dirty="0"/>
              <a:t>должны общаться друг с другом, </a:t>
            </a:r>
            <a:endParaRPr lang="ru-RU" sz="2400" dirty="0" smtClean="0"/>
          </a:p>
          <a:p>
            <a:pPr indent="363538" algn="just"/>
            <a:r>
              <a:rPr lang="ru-RU" sz="2400" dirty="0" smtClean="0"/>
              <a:t>не </a:t>
            </a:r>
            <a:r>
              <a:rPr lang="ru-RU" sz="2400" dirty="0"/>
              <a:t>могут свободно перемещаться по аудитории и ППЭ. </a:t>
            </a:r>
          </a:p>
          <a:p>
            <a:pPr algn="just"/>
            <a:r>
              <a:rPr lang="ru-RU" sz="2400" dirty="0" smtClean="0"/>
              <a:t>Во </a:t>
            </a:r>
            <a:r>
              <a:rPr lang="ru-RU" sz="2400" dirty="0"/>
              <a:t>время экзамена участники экзаменов могут выходить из аудитории и перемещаться по ППЭ в сопровождении одного из организаторов. </a:t>
            </a:r>
            <a:endParaRPr lang="ru-RU" sz="2400" dirty="0" smtClean="0"/>
          </a:p>
          <a:p>
            <a:pPr algn="just"/>
            <a:r>
              <a:rPr lang="ru-RU" sz="2400" dirty="0" smtClean="0"/>
              <a:t>При </a:t>
            </a:r>
            <a:r>
              <a:rPr lang="ru-RU" sz="2400" dirty="0"/>
              <a:t>выходе из аудитории участники экзаменов </a:t>
            </a:r>
            <a:r>
              <a:rPr lang="ru-RU" sz="2400" b="1" dirty="0"/>
              <a:t>оставляют</a:t>
            </a:r>
            <a:r>
              <a:rPr lang="ru-RU" sz="2400" dirty="0"/>
              <a:t> экзаменационные материалы и черновики на рабочем столе. </a:t>
            </a:r>
            <a:r>
              <a:rPr lang="ru-RU" sz="2400" b="1" dirty="0"/>
              <a:t>Организатор проверяет комплектность </a:t>
            </a:r>
            <a:r>
              <a:rPr lang="ru-RU" sz="2400" dirty="0"/>
              <a:t>оставленных участником экзамена экзаменационных материалов и черновиков, фиксирует время выхода указанного участника экзамена из аудитории и продолжительность отсутствия его в аудитории в соответствующей ведомости.</a:t>
            </a:r>
            <a:endParaRPr lang="ru-RU" altLang="ru-RU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5438" y="6311384"/>
            <a:ext cx="80931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п. 72 Порядка проведения ГИА по программам среднего общего образования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1198564" y="-52666"/>
            <a:ext cx="785308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день проведения экзамена </a:t>
            </a: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ППЭ запрещается:</a:t>
            </a:r>
          </a:p>
        </p:txBody>
      </p:sp>
    </p:spTree>
    <p:extLst>
      <p:ext uri="{BB962C8B-B14F-4D97-AF65-F5344CB8AC3E}">
        <p14:creationId xmlns:p14="http://schemas.microsoft.com/office/powerpoint/2010/main" val="2868773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639" b="35783"/>
          <a:stretch>
            <a:fillRect/>
          </a:stretch>
        </p:blipFill>
        <p:spPr bwMode="auto">
          <a:xfrm>
            <a:off x="0" y="0"/>
            <a:ext cx="91440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25525"/>
            <a:ext cx="9144000" cy="191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28700"/>
            <a:ext cx="9144000" cy="10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Рисунок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38" y="166688"/>
            <a:ext cx="92392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9" name="Rectangle 4"/>
          <p:cNvSpPr>
            <a:spLocks noChangeArrowheads="1"/>
          </p:cNvSpPr>
          <p:nvPr/>
        </p:nvSpPr>
        <p:spPr bwMode="auto">
          <a:xfrm>
            <a:off x="217488" y="1514475"/>
            <a:ext cx="6559550" cy="469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2300">
                <a:latin typeface="Times New Roman" panose="02020603050405020304" pitchFamily="18" charset="0"/>
                <a:cs typeface="Times New Roman" panose="02020603050405020304" pitchFamily="18" charset="0"/>
              </a:rPr>
              <a:t>В день проведения экзамена (в период с момента входа в ППЭ и до окончания экзамена) в ППЭ </a:t>
            </a:r>
            <a:r>
              <a:rPr lang="ru-RU" altLang="ru-RU" sz="2300" b="1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участникам </a:t>
            </a:r>
            <a:r>
              <a:rPr lang="ru-RU" altLang="ru-RU" sz="23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запрещается</a:t>
            </a:r>
            <a:r>
              <a:rPr lang="ru-RU" altLang="ru-RU" sz="2300">
                <a:latin typeface="Times New Roman" panose="02020603050405020304" pitchFamily="18" charset="0"/>
                <a:cs typeface="Times New Roman" panose="02020603050405020304" pitchFamily="18" charset="0"/>
              </a:rPr>
              <a:t>  иметь при себе:</a:t>
            </a:r>
          </a:p>
          <a:p>
            <a:pPr>
              <a:buFontTx/>
              <a:buChar char="•"/>
            </a:pPr>
            <a:r>
              <a:rPr lang="ru-RU" altLang="ru-RU" sz="230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 связи, </a:t>
            </a:r>
          </a:p>
          <a:p>
            <a:pPr>
              <a:buFontTx/>
              <a:buChar char="•"/>
            </a:pPr>
            <a:r>
              <a:rPr lang="ru-RU" altLang="ru-RU" sz="230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электронно-вычислительную технику, </a:t>
            </a:r>
          </a:p>
          <a:p>
            <a:pPr>
              <a:buFontTx/>
              <a:buChar char="•"/>
            </a:pPr>
            <a:r>
              <a:rPr lang="ru-RU" altLang="ru-RU" sz="2300">
                <a:latin typeface="Times New Roman" panose="02020603050405020304" pitchFamily="18" charset="0"/>
                <a:cs typeface="Times New Roman" panose="02020603050405020304" pitchFamily="18" charset="0"/>
              </a:rPr>
              <a:t>фото, аудио и видеоаппаратуру, </a:t>
            </a:r>
          </a:p>
          <a:p>
            <a:pPr>
              <a:buFontTx/>
              <a:buChar char="•"/>
            </a:pPr>
            <a:r>
              <a:rPr lang="ru-RU" altLang="ru-RU" sz="2300">
                <a:latin typeface="Times New Roman" panose="02020603050405020304" pitchFamily="18" charset="0"/>
                <a:cs typeface="Times New Roman" panose="02020603050405020304" pitchFamily="18" charset="0"/>
              </a:rPr>
              <a:t>справочные материалы, </a:t>
            </a:r>
          </a:p>
          <a:p>
            <a:pPr>
              <a:buFontTx/>
              <a:buChar char="•"/>
            </a:pPr>
            <a:r>
              <a:rPr lang="ru-RU" altLang="ru-RU" sz="2300">
                <a:latin typeface="Times New Roman" panose="02020603050405020304" pitchFamily="18" charset="0"/>
                <a:cs typeface="Times New Roman" panose="02020603050405020304" pitchFamily="18" charset="0"/>
              </a:rPr>
              <a:t>письменные заметки, </a:t>
            </a:r>
          </a:p>
          <a:p>
            <a:pPr>
              <a:buFontTx/>
              <a:buChar char="•"/>
            </a:pPr>
            <a:r>
              <a:rPr lang="ru-RU" altLang="ru-RU" sz="2300">
                <a:latin typeface="Times New Roman" panose="02020603050405020304" pitchFamily="18" charset="0"/>
                <a:cs typeface="Times New Roman" panose="02020603050405020304" pitchFamily="18" charset="0"/>
              </a:rPr>
              <a:t>иные средства хранения и передачи информации.</a:t>
            </a:r>
          </a:p>
          <a:p>
            <a:pPr algn="ctr"/>
            <a:r>
              <a:rPr lang="ru-RU" altLang="ru-RU" sz="23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Запрещается</a:t>
            </a:r>
            <a:r>
              <a:rPr lang="ru-RU" altLang="ru-RU" sz="2300">
                <a:latin typeface="Times New Roman" panose="02020603050405020304" pitchFamily="18" charset="0"/>
                <a:cs typeface="Times New Roman" panose="02020603050405020304" pitchFamily="18" charset="0"/>
              </a:rPr>
              <a:t> выносить из аудиторий и ППЭ экзаменационные материалы на бумажном или электронном носителях, фотографировать или переписывать задания.</a:t>
            </a:r>
          </a:p>
        </p:txBody>
      </p:sp>
      <p:pic>
        <p:nvPicPr>
          <p:cNvPr id="8200" name="Рисунок 1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6225" y="1803400"/>
            <a:ext cx="2300288" cy="325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25438" y="6311384"/>
            <a:ext cx="80931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п. 72 Порядка проведения ГИА по программам среднего общего образования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198564" y="-52666"/>
            <a:ext cx="785308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день проведения экзамена </a:t>
            </a: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ППЭ запрещается:</a:t>
            </a:r>
          </a:p>
        </p:txBody>
      </p:sp>
    </p:spTree>
    <p:extLst>
      <p:ext uri="{BB962C8B-B14F-4D97-AF65-F5344CB8AC3E}">
        <p14:creationId xmlns:p14="http://schemas.microsoft.com/office/powerpoint/2010/main" val="305317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639" b="35783"/>
          <a:stretch>
            <a:fillRect/>
          </a:stretch>
        </p:blipFill>
        <p:spPr bwMode="auto">
          <a:xfrm>
            <a:off x="0" y="0"/>
            <a:ext cx="91440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25525"/>
            <a:ext cx="9144000" cy="191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28700"/>
            <a:ext cx="9144000" cy="10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Рисунок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38" y="166688"/>
            <a:ext cx="92392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9" name="Rectangle 4"/>
          <p:cNvSpPr>
            <a:spLocks noChangeArrowheads="1"/>
          </p:cNvSpPr>
          <p:nvPr/>
        </p:nvSpPr>
        <p:spPr bwMode="auto">
          <a:xfrm>
            <a:off x="145255" y="1318226"/>
            <a:ext cx="8853487" cy="5062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/>
            <a:r>
              <a:rPr lang="ru-RU" sz="1900" dirty="0"/>
              <a:t>организаторам, ассистентам, медицинским </a:t>
            </a:r>
            <a:r>
              <a:rPr lang="ru-RU" sz="1900" dirty="0" smtClean="0"/>
              <a:t>работникам, </a:t>
            </a:r>
            <a:r>
              <a:rPr lang="ru-RU" sz="1900" dirty="0"/>
              <a:t>руководителю </a:t>
            </a:r>
            <a:r>
              <a:rPr lang="ru-RU" sz="1900" dirty="0" smtClean="0"/>
              <a:t>организации, руководителю </a:t>
            </a:r>
            <a:r>
              <a:rPr lang="ru-RU" sz="1900" dirty="0"/>
              <a:t>ППЭ, членам ГЭК, техническим специалистам, сотрудникам, осуществляющим охрану правопорядка, </a:t>
            </a:r>
            <a:r>
              <a:rPr lang="ru-RU" sz="1900" dirty="0" smtClean="0"/>
              <a:t>аккредитованным </a:t>
            </a:r>
            <a:r>
              <a:rPr lang="ru-RU" sz="1900" dirty="0"/>
              <a:t>представителям средств массовой </a:t>
            </a:r>
            <a:r>
              <a:rPr lang="ru-RU" sz="1900" dirty="0" smtClean="0"/>
              <a:t>информации, общественным </a:t>
            </a:r>
            <a:r>
              <a:rPr lang="ru-RU" sz="1900" dirty="0"/>
              <a:t>наблюдателям, должностным лицам </a:t>
            </a:r>
            <a:r>
              <a:rPr lang="ru-RU" sz="1900" dirty="0" err="1"/>
              <a:t>Рособрнадзора</a:t>
            </a:r>
            <a:r>
              <a:rPr lang="ru-RU" sz="1900" dirty="0"/>
              <a:t>, </a:t>
            </a:r>
            <a:r>
              <a:rPr lang="ru-RU" sz="1900" dirty="0" smtClean="0"/>
              <a:t>должностным </a:t>
            </a:r>
            <a:r>
              <a:rPr lang="ru-RU" sz="1900" dirty="0"/>
              <a:t>лицам органа исполнительной власти субъекта Российской Федерации</a:t>
            </a:r>
            <a:endParaRPr lang="ru-RU" sz="1900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1900" dirty="0" smtClean="0"/>
              <a:t>иметь </a:t>
            </a:r>
            <a:r>
              <a:rPr lang="ru-RU" sz="1900" dirty="0"/>
              <a:t>при себе </a:t>
            </a:r>
            <a:endParaRPr lang="ru-RU" sz="1900" dirty="0" smtClean="0"/>
          </a:p>
          <a:p>
            <a:pPr marL="1085850" lvl="1" indent="-342900" algn="just">
              <a:buFont typeface="Arial" panose="020B0604020202020204" pitchFamily="34" charset="0"/>
              <a:buChar char="•"/>
            </a:pPr>
            <a:r>
              <a:rPr lang="ru-RU" sz="1900" dirty="0" smtClean="0"/>
              <a:t>средства </a:t>
            </a:r>
            <a:r>
              <a:rPr lang="ru-RU" sz="1900" dirty="0"/>
              <a:t>связи, </a:t>
            </a:r>
            <a:endParaRPr lang="ru-RU" sz="1900" dirty="0" smtClean="0"/>
          </a:p>
          <a:p>
            <a:pPr marL="1085850" lvl="1" indent="-342900" algn="just">
              <a:buFont typeface="Arial" panose="020B0604020202020204" pitchFamily="34" charset="0"/>
              <a:buChar char="•"/>
            </a:pPr>
            <a:r>
              <a:rPr lang="ru-RU" sz="1900" dirty="0" smtClean="0"/>
              <a:t>электронно-вычислительную </a:t>
            </a:r>
            <a:r>
              <a:rPr lang="ru-RU" sz="1900" dirty="0"/>
              <a:t>технику, </a:t>
            </a:r>
            <a:endParaRPr lang="ru-RU" sz="1900" dirty="0" smtClean="0"/>
          </a:p>
          <a:p>
            <a:pPr marL="1085850" lvl="1" indent="-342900" algn="just">
              <a:buFont typeface="Arial" panose="020B0604020202020204" pitchFamily="34" charset="0"/>
              <a:buChar char="•"/>
            </a:pPr>
            <a:r>
              <a:rPr lang="ru-RU" sz="1900" dirty="0" smtClean="0"/>
              <a:t>фото-</a:t>
            </a:r>
            <a:r>
              <a:rPr lang="ru-RU" sz="1900" dirty="0"/>
              <a:t>, аудио- и видеоаппаратуру, </a:t>
            </a:r>
            <a:endParaRPr lang="ru-RU" sz="1900" dirty="0" smtClean="0"/>
          </a:p>
          <a:p>
            <a:pPr marL="1085850" lvl="1" indent="-342900" algn="just">
              <a:buFont typeface="Arial" panose="020B0604020202020204" pitchFamily="34" charset="0"/>
              <a:buChar char="•"/>
            </a:pPr>
            <a:r>
              <a:rPr lang="ru-RU" sz="1900" dirty="0" smtClean="0"/>
              <a:t>справочные </a:t>
            </a:r>
            <a:r>
              <a:rPr lang="ru-RU" sz="1900" dirty="0"/>
              <a:t>материалы, </a:t>
            </a:r>
            <a:endParaRPr lang="ru-RU" sz="1900" dirty="0" smtClean="0"/>
          </a:p>
          <a:p>
            <a:pPr marL="1085850" lvl="1" indent="-342900" algn="just">
              <a:buFont typeface="Arial" panose="020B0604020202020204" pitchFamily="34" charset="0"/>
              <a:buChar char="•"/>
            </a:pPr>
            <a:r>
              <a:rPr lang="ru-RU" sz="1900" dirty="0" smtClean="0"/>
              <a:t>письменные </a:t>
            </a:r>
            <a:r>
              <a:rPr lang="ru-RU" sz="1900" dirty="0"/>
              <a:t>заметки </a:t>
            </a:r>
            <a:endParaRPr lang="ru-RU" sz="1900" dirty="0" smtClean="0"/>
          </a:p>
          <a:p>
            <a:pPr marL="1085850" lvl="1" indent="-342900" algn="just">
              <a:buFont typeface="Arial" panose="020B0604020202020204" pitchFamily="34" charset="0"/>
              <a:buChar char="•"/>
            </a:pPr>
            <a:r>
              <a:rPr lang="ru-RU" sz="1900" dirty="0" smtClean="0"/>
              <a:t>иные </a:t>
            </a:r>
            <a:r>
              <a:rPr lang="ru-RU" sz="1900" dirty="0"/>
              <a:t>средства хранения и передачи информации, </a:t>
            </a:r>
            <a:endParaRPr lang="ru-RU" sz="1900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1900" dirty="0" smtClean="0"/>
              <a:t>ок</a:t>
            </a:r>
            <a:r>
              <a:rPr lang="ru-RU" sz="1900" dirty="0"/>
              <a:t>азывать содействие участникам </a:t>
            </a:r>
            <a:r>
              <a:rPr lang="ru-RU" sz="1900" dirty="0" smtClean="0"/>
              <a:t>экзаменов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1900" dirty="0" smtClean="0"/>
              <a:t>выносить </a:t>
            </a:r>
            <a:r>
              <a:rPr lang="ru-RU" sz="1900" dirty="0"/>
              <a:t>из аудиторий и ППЭ черновики, экзаменационные материалы на бумажном и (или) электронном носителях </a:t>
            </a:r>
            <a:endParaRPr lang="ru-RU" sz="1900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1900" dirty="0" smtClean="0"/>
              <a:t> </a:t>
            </a:r>
            <a:r>
              <a:rPr lang="ru-RU" sz="1900" dirty="0"/>
              <a:t>фотографировать экзаменационные материалы, черновики;</a:t>
            </a:r>
            <a:endParaRPr lang="ru-RU" altLang="ru-RU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5438" y="6523067"/>
            <a:ext cx="80931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п. 72 Порядка проведения ГИА по программам среднего общего образования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198564" y="-52666"/>
            <a:ext cx="785308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день проведения экзамена </a:t>
            </a: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ППЭ запрещается:</a:t>
            </a:r>
          </a:p>
        </p:txBody>
      </p:sp>
    </p:spTree>
    <p:extLst>
      <p:ext uri="{BB962C8B-B14F-4D97-AF65-F5344CB8AC3E}">
        <p14:creationId xmlns:p14="http://schemas.microsoft.com/office/powerpoint/2010/main" val="3235224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639" b="35783"/>
          <a:stretch>
            <a:fillRect/>
          </a:stretch>
        </p:blipFill>
        <p:spPr bwMode="auto">
          <a:xfrm>
            <a:off x="0" y="0"/>
            <a:ext cx="91440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25525"/>
            <a:ext cx="9144000" cy="191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28700"/>
            <a:ext cx="9144000" cy="10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Рисунок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38" y="166688"/>
            <a:ext cx="92392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9" name="Rectangle 4"/>
          <p:cNvSpPr>
            <a:spLocks noChangeArrowheads="1"/>
          </p:cNvSpPr>
          <p:nvPr/>
        </p:nvSpPr>
        <p:spPr bwMode="auto">
          <a:xfrm>
            <a:off x="145255" y="2110751"/>
            <a:ext cx="8853487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/>
            <a:r>
              <a:rPr lang="ru-RU" sz="2000" dirty="0" smtClean="0"/>
              <a:t>руководителю организации, руководителю </a:t>
            </a:r>
            <a:r>
              <a:rPr lang="ru-RU" sz="2000" dirty="0"/>
              <a:t>ППЭ, членам ГЭК, техническим специалистам, сотрудникам, осуществляющим охрану правопорядка, </a:t>
            </a:r>
            <a:r>
              <a:rPr lang="ru-RU" sz="2000" dirty="0" smtClean="0"/>
              <a:t>аккредитованным </a:t>
            </a:r>
            <a:r>
              <a:rPr lang="ru-RU" sz="2000" dirty="0"/>
              <a:t>представителям средств массовой </a:t>
            </a:r>
            <a:r>
              <a:rPr lang="ru-RU" sz="2000" dirty="0" smtClean="0"/>
              <a:t>информации, общественным </a:t>
            </a:r>
            <a:r>
              <a:rPr lang="ru-RU" sz="2000" dirty="0"/>
              <a:t>наблюдателям, должностным лицам </a:t>
            </a:r>
            <a:r>
              <a:rPr lang="ru-RU" sz="2000" dirty="0" err="1"/>
              <a:t>Рособрнадзора</a:t>
            </a:r>
            <a:r>
              <a:rPr lang="ru-RU" sz="2000" dirty="0"/>
              <a:t>, </a:t>
            </a:r>
            <a:r>
              <a:rPr lang="ru-RU" sz="2000" dirty="0" smtClean="0"/>
              <a:t>должностным </a:t>
            </a:r>
            <a:r>
              <a:rPr lang="ru-RU" sz="2000" dirty="0"/>
              <a:t>лицам органа исполнительной власти субъекта Российской </a:t>
            </a:r>
            <a:r>
              <a:rPr lang="ru-RU" sz="2000" dirty="0" smtClean="0"/>
              <a:t>Федерации </a:t>
            </a:r>
            <a:r>
              <a:rPr lang="ru-RU" sz="2400" b="1" dirty="0"/>
              <a:t>разрешается</a:t>
            </a:r>
            <a:r>
              <a:rPr lang="ru-RU" sz="2400" dirty="0"/>
              <a:t> использование средств связи, электронно-вычислительной техники, фото-, аудио- и видеоаппаратуры, справочных материалов, письменных заметок и иных средств хранения и передачи информации только в связи </a:t>
            </a:r>
            <a:r>
              <a:rPr lang="ru-RU" sz="2400" dirty="0" smtClean="0"/>
              <a:t>со </a:t>
            </a:r>
            <a:r>
              <a:rPr lang="ru-RU" sz="2400" dirty="0"/>
              <a:t>служебной необходимостью в </a:t>
            </a:r>
            <a:r>
              <a:rPr lang="ru-RU" sz="2400" b="1" dirty="0"/>
              <a:t>Штабе ППЭ</a:t>
            </a:r>
            <a:r>
              <a:rPr lang="ru-RU" sz="2400" dirty="0"/>
              <a:t>.</a:t>
            </a:r>
            <a:endParaRPr lang="ru-RU" sz="2000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525438" y="6523067"/>
            <a:ext cx="80931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п. 72 Порядка проведения ГИА по программам среднего общего образования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198564" y="-52666"/>
            <a:ext cx="785308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день проведения экзамена </a:t>
            </a: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ППЭ запрещается:</a:t>
            </a:r>
          </a:p>
        </p:txBody>
      </p:sp>
    </p:spTree>
    <p:extLst>
      <p:ext uri="{BB962C8B-B14F-4D97-AF65-F5344CB8AC3E}">
        <p14:creationId xmlns:p14="http://schemas.microsoft.com/office/powerpoint/2010/main" val="2857536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169" y="1222872"/>
            <a:ext cx="8405181" cy="4954091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000" dirty="0">
                <a:cs typeface="Times New Roman" panose="02020603050405020304" pitchFamily="18" charset="0"/>
              </a:rPr>
              <a:t>Лица, допустившие нарушение </a:t>
            </a:r>
            <a:r>
              <a:rPr lang="ru-RU" sz="2000" dirty="0" smtClean="0">
                <a:cs typeface="Times New Roman" panose="02020603050405020304" pitchFamily="18" charset="0"/>
              </a:rPr>
              <a:t>требований </a:t>
            </a:r>
            <a:r>
              <a:rPr lang="ru-RU" sz="2000" dirty="0">
                <a:cs typeface="Times New Roman" panose="02020603050405020304" pitchFamily="18" charset="0"/>
              </a:rPr>
              <a:t>Порядка, удаляются из ППЭ. </a:t>
            </a:r>
            <a:r>
              <a:rPr lang="ru-RU" sz="2000" dirty="0" smtClean="0">
                <a:cs typeface="Times New Roman" panose="02020603050405020304" pitchFamily="18" charset="0"/>
              </a:rPr>
              <a:t>А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000" dirty="0">
                <a:cs typeface="Times New Roman" panose="02020603050405020304" pitchFamily="18" charset="0"/>
              </a:rPr>
              <a:t>А</a:t>
            </a:r>
            <a:r>
              <a:rPr lang="ru-RU" sz="2000" dirty="0" smtClean="0">
                <a:cs typeface="Times New Roman" panose="02020603050405020304" pitchFamily="18" charset="0"/>
              </a:rPr>
              <a:t>кт </a:t>
            </a:r>
            <a:r>
              <a:rPr lang="ru-RU" sz="2000" dirty="0">
                <a:cs typeface="Times New Roman" panose="02020603050405020304" pitchFamily="18" charset="0"/>
              </a:rPr>
              <a:t>об удалении из ППЭ составляется в Штабе ППЭ в </a:t>
            </a:r>
            <a:r>
              <a:rPr lang="ru-RU" sz="2000" dirty="0" smtClean="0">
                <a:cs typeface="Times New Roman" panose="02020603050405020304" pitchFamily="18" charset="0"/>
              </a:rPr>
              <a:t>присутствии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2000" dirty="0" smtClean="0">
                <a:cs typeface="Times New Roman" panose="02020603050405020304" pitchFamily="18" charset="0"/>
              </a:rPr>
              <a:t> </a:t>
            </a:r>
            <a:r>
              <a:rPr lang="ru-RU" sz="2000" dirty="0">
                <a:cs typeface="Times New Roman" panose="02020603050405020304" pitchFamily="18" charset="0"/>
              </a:rPr>
              <a:t>члена ГЭК, </a:t>
            </a:r>
            <a:endParaRPr lang="ru-RU" sz="2000" dirty="0" smtClean="0"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2000" dirty="0" smtClean="0">
                <a:cs typeface="Times New Roman" panose="02020603050405020304" pitchFamily="18" charset="0"/>
              </a:rPr>
              <a:t>руководителя </a:t>
            </a:r>
            <a:r>
              <a:rPr lang="ru-RU" sz="2000" dirty="0">
                <a:cs typeface="Times New Roman" panose="02020603050405020304" pitchFamily="18" charset="0"/>
              </a:rPr>
              <a:t>ППЭ, </a:t>
            </a:r>
            <a:endParaRPr lang="ru-RU" sz="2000" dirty="0" smtClean="0"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2000" dirty="0" smtClean="0">
                <a:cs typeface="Times New Roman" panose="02020603050405020304" pitchFamily="18" charset="0"/>
              </a:rPr>
              <a:t>организатора</a:t>
            </a:r>
            <a:r>
              <a:rPr lang="ru-RU" sz="2000" dirty="0">
                <a:cs typeface="Times New Roman" panose="02020603050405020304" pitchFamily="18" charset="0"/>
              </a:rPr>
              <a:t>, </a:t>
            </a:r>
            <a:endParaRPr lang="ru-RU" sz="2000" dirty="0" smtClean="0"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2000" dirty="0" smtClean="0">
                <a:cs typeface="Times New Roman" panose="02020603050405020304" pitchFamily="18" charset="0"/>
              </a:rPr>
              <a:t>общественного </a:t>
            </a:r>
            <a:r>
              <a:rPr lang="ru-RU" sz="2000" dirty="0">
                <a:cs typeface="Times New Roman" panose="02020603050405020304" pitchFamily="18" charset="0"/>
              </a:rPr>
              <a:t>наблюдателя (при наличии). </a:t>
            </a:r>
            <a:endParaRPr lang="ru-RU" sz="2000" dirty="0" smtClean="0"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000" dirty="0" smtClean="0">
                <a:cs typeface="Times New Roman" panose="02020603050405020304" pitchFamily="18" charset="0"/>
              </a:rPr>
              <a:t>В </a:t>
            </a:r>
            <a:r>
              <a:rPr lang="ru-RU" sz="2000" dirty="0">
                <a:cs typeface="Times New Roman" panose="02020603050405020304" pitchFamily="18" charset="0"/>
              </a:rPr>
              <a:t>случае удаления из ППЭ участника экзамена организатор ставит в соответствующем поле бланка регистрации участника экзамена необходимую отметку.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ru-RU" sz="2000" dirty="0"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5438" y="6311384"/>
            <a:ext cx="80931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п. 73 Порядка проведения ГИА по программам среднего общего образования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18500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2137" y="5855732"/>
            <a:ext cx="80931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п. 8  Порядка проведения ГИА по программам среднего общего образования</a:t>
            </a:r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030107"/>
          </a:xfrm>
        </p:spPr>
        <p:txBody>
          <a:bodyPr/>
          <a:lstStyle/>
          <a:p>
            <a:r>
              <a:rPr lang="ru-RU" dirty="0">
                <a:cs typeface="Times New Roman" panose="02020603050405020304" pitchFamily="18" charset="0"/>
              </a:rPr>
              <a:t>К экзаменам по отдельным учебным предметам, освоение которых завершилось ранее, допускаются обучающиеся X-XI (XII) классов, имеющие годовые отметки не ниже удовлетворительных по всем учебным предметам учебного плана за предпоследний год обучения.</a:t>
            </a:r>
          </a:p>
        </p:txBody>
      </p:sp>
    </p:spTree>
    <p:extLst>
      <p:ext uri="{BB962C8B-B14F-4D97-AF65-F5344CB8AC3E}">
        <p14:creationId xmlns:p14="http://schemas.microsoft.com/office/powerpoint/2010/main" val="186211899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169" y="1222872"/>
            <a:ext cx="8736376" cy="4954091"/>
          </a:xfrm>
        </p:spPr>
        <p:txBody>
          <a:bodyPr>
            <a:noAutofit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800" dirty="0" smtClean="0">
                <a:cs typeface="Times New Roman" panose="02020603050405020304" pitchFamily="18" charset="0"/>
              </a:rPr>
              <a:t>В </a:t>
            </a:r>
            <a:r>
              <a:rPr lang="ru-RU" sz="1800" dirty="0">
                <a:cs typeface="Times New Roman" panose="02020603050405020304" pitchFamily="18" charset="0"/>
              </a:rPr>
              <a:t>случае если участник экзамена по состоянию здоровья или другим объективным причинам не может завершить выполнение экзаменационной работы, он досрочно покидает ППЭ. </a:t>
            </a:r>
            <a:endParaRPr lang="ru-RU" sz="1800" dirty="0" smtClean="0"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800" dirty="0" smtClean="0">
                <a:cs typeface="Times New Roman" panose="02020603050405020304" pitchFamily="18" charset="0"/>
              </a:rPr>
              <a:t>При </a:t>
            </a:r>
            <a:r>
              <a:rPr lang="ru-RU" sz="1800" dirty="0">
                <a:cs typeface="Times New Roman" panose="02020603050405020304" pitchFamily="18" charset="0"/>
              </a:rPr>
              <a:t>согласии участника экзамена досрочно завершить экзамен член ГЭК и медицинский работник составляют акт о досрочном завершении экзамена по объективным причинам. </a:t>
            </a:r>
            <a:endParaRPr lang="ru-RU" sz="1800" dirty="0" smtClean="0"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800" dirty="0" smtClean="0">
                <a:cs typeface="Times New Roman" panose="02020603050405020304" pitchFamily="18" charset="0"/>
              </a:rPr>
              <a:t>Акт </a:t>
            </a:r>
            <a:r>
              <a:rPr lang="ru-RU" sz="1800" dirty="0">
                <a:cs typeface="Times New Roman" panose="02020603050405020304" pitchFamily="18" charset="0"/>
              </a:rPr>
              <a:t>о досрочном завершении экзамена по объективным причинам является документом, подтверждающим уважительность причины </a:t>
            </a:r>
            <a:r>
              <a:rPr lang="ru-RU" sz="1800" dirty="0" err="1">
                <a:cs typeface="Times New Roman" panose="02020603050405020304" pitchFamily="18" charset="0"/>
              </a:rPr>
              <a:t>незавершения</a:t>
            </a:r>
            <a:r>
              <a:rPr lang="ru-RU" sz="1800" dirty="0">
                <a:cs typeface="Times New Roman" panose="02020603050405020304" pitchFamily="18" charset="0"/>
              </a:rPr>
              <a:t> выполнения экзаменационной работы, и основанием для повторного допуска такого участника экзамена к сдаче экзамена по соответствующему учебному предмету в резервные </a:t>
            </a:r>
            <a:r>
              <a:rPr lang="ru-RU" sz="1800" dirty="0" smtClean="0">
                <a:cs typeface="Times New Roman" panose="02020603050405020304" pitchFamily="18" charset="0"/>
              </a:rPr>
              <a:t>сроки.</a:t>
            </a:r>
            <a:endParaRPr lang="ru-RU" sz="1800" dirty="0"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5438" y="6311384"/>
            <a:ext cx="80931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п. 73 Порядка проведения ГИА по программам среднего общего образования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165446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169" y="1222872"/>
            <a:ext cx="8736376" cy="4954091"/>
          </a:xfrm>
        </p:spPr>
        <p:txBody>
          <a:bodyPr>
            <a:noAutofit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000" dirty="0" smtClean="0">
                <a:cs typeface="Times New Roman" panose="02020603050405020304" pitchFamily="18" charset="0"/>
              </a:rPr>
              <a:t>Акты </a:t>
            </a:r>
            <a:r>
              <a:rPr lang="ru-RU" sz="2000" dirty="0">
                <a:cs typeface="Times New Roman" panose="02020603050405020304" pitchFamily="18" charset="0"/>
              </a:rPr>
              <a:t>об удалении из ППЭ и о досрочном завершении экзамена по объективным причинам составляются в </a:t>
            </a:r>
            <a:r>
              <a:rPr lang="ru-RU" sz="2000" b="1" dirty="0">
                <a:cs typeface="Times New Roman" panose="02020603050405020304" pitchFamily="18" charset="0"/>
              </a:rPr>
              <a:t>двух</a:t>
            </a:r>
            <a:r>
              <a:rPr lang="ru-RU" sz="2000" dirty="0">
                <a:cs typeface="Times New Roman" panose="02020603050405020304" pitchFamily="18" charset="0"/>
              </a:rPr>
              <a:t> экземплярах. </a:t>
            </a:r>
            <a:endParaRPr lang="ru-RU" sz="2000" dirty="0" smtClean="0"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sz="2000" dirty="0" smtClean="0">
                <a:cs typeface="Times New Roman" panose="02020603050405020304" pitchFamily="18" charset="0"/>
              </a:rPr>
              <a:t>Первый </a:t>
            </a:r>
            <a:r>
              <a:rPr lang="ru-RU" sz="2000" dirty="0">
                <a:cs typeface="Times New Roman" panose="02020603050405020304" pitchFamily="18" charset="0"/>
              </a:rPr>
              <a:t>экземпляр акта выдается лицу, нарушившему Порядок, или лицу, досрочно завершившему экзамен по объективным </a:t>
            </a:r>
            <a:r>
              <a:rPr lang="ru-RU" sz="2000" dirty="0" smtClean="0">
                <a:cs typeface="Times New Roman" panose="02020603050405020304" pitchFamily="18" charset="0"/>
              </a:rPr>
              <a:t>причинам. 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sz="2000" dirty="0">
                <a:cs typeface="Times New Roman" panose="02020603050405020304" pitchFamily="18" charset="0"/>
              </a:rPr>
              <a:t>В</a:t>
            </a:r>
            <a:r>
              <a:rPr lang="ru-RU" sz="2000" dirty="0" smtClean="0">
                <a:cs typeface="Times New Roman" panose="02020603050405020304" pitchFamily="18" charset="0"/>
              </a:rPr>
              <a:t>торой </a:t>
            </a:r>
            <a:r>
              <a:rPr lang="ru-RU" sz="2000" dirty="0">
                <a:cs typeface="Times New Roman" panose="02020603050405020304" pitchFamily="18" charset="0"/>
              </a:rPr>
              <a:t>экземпляр в тот же день направляется в ГЭК для рассмотрения и последующего направления в РЦОИ </a:t>
            </a:r>
            <a:r>
              <a:rPr lang="ru-RU" sz="2000" dirty="0" smtClean="0">
                <a:cs typeface="Times New Roman" panose="02020603050405020304" pitchFamily="18" charset="0"/>
              </a:rPr>
              <a:t>для </a:t>
            </a:r>
            <a:r>
              <a:rPr lang="ru-RU" sz="2000" dirty="0">
                <a:cs typeface="Times New Roman" panose="02020603050405020304" pitchFamily="18" charset="0"/>
              </a:rPr>
              <a:t>учета при обработке экзаменационных работ.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endParaRPr lang="ru-RU" sz="2000" dirty="0"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5438" y="6311384"/>
            <a:ext cx="80931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п. 73 Порядка проведения ГИА по программам среднего общего образования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014780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946495"/>
            <a:ext cx="7886700" cy="4230468"/>
          </a:xfrm>
        </p:spPr>
        <p:txBody>
          <a:bodyPr>
            <a:noAutofit/>
          </a:bodyPr>
          <a:lstStyle/>
          <a:p>
            <a:pPr marL="0" indent="896938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30 минут и за 5 минут до окончания экзамена организаторы сообщают участникам экзаменов о скором завершении экзамена и напоминают о необходимости перенести ответы из черновиков и КИМ в бланки для записи ответов на задания КИМ для проведения ЕГЭ (бланк для записи ответов на задания КИМ для проведения ГВЭ), а также в дополнительные бланки (при необходимости).</a:t>
            </a:r>
          </a:p>
          <a:p>
            <a:pPr marL="0" indent="896938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экзаменов, досрочно завершившие выполнение экзаменационной работы, сдают экзаменационные материалы и черновики организаторам и покидают ППЭ, не дожидаясь завершения экзамена.</a:t>
            </a:r>
          </a:p>
          <a:p>
            <a:pPr marL="0" indent="896938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истечении времени экзамена организаторы объявляют об окончании экзамена и собирают экзаменационные материалы и черновики у участников экзаменов.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25438" y="6311384"/>
            <a:ext cx="80931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п. 77 Порядка проведения ГИА по программам среднего общего образования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250972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effectLst/>
              </a:rPr>
              <a:t>Оценка результатов </a:t>
            </a:r>
            <a:r>
              <a:rPr lang="ru-RU" dirty="0" smtClean="0">
                <a:effectLst/>
              </a:rPr>
              <a:t>ГИА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4855" y="1371600"/>
            <a:ext cx="8562877" cy="48053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При проведении ЕГЭ по учебным предметам (за исключением ЕГЭ по математике базового уровня) используется </a:t>
            </a:r>
            <a:r>
              <a:rPr lang="ru-RU" b="1" dirty="0" err="1"/>
              <a:t>стобалльная</a:t>
            </a:r>
            <a:r>
              <a:rPr lang="ru-RU" dirty="0"/>
              <a:t> система оценивания.</a:t>
            </a:r>
          </a:p>
          <a:p>
            <a:pPr marL="0" indent="0">
              <a:buNone/>
            </a:pPr>
            <a:r>
              <a:rPr lang="ru-RU" dirty="0"/>
              <a:t>При проведении ЕГЭ по математике базового уровня, а также при проведении ГВЭ используется пятибалльная система оценивания.</a:t>
            </a:r>
          </a:p>
          <a:p>
            <a:pPr marL="0" indent="0">
              <a:buNone/>
            </a:pPr>
            <a:r>
              <a:rPr lang="ru-RU" b="1" dirty="0"/>
              <a:t>Результаты ГИА </a:t>
            </a:r>
            <a:r>
              <a:rPr lang="ru-RU" dirty="0"/>
              <a:t>признаются </a:t>
            </a:r>
            <a:r>
              <a:rPr lang="ru-RU" b="1" dirty="0"/>
              <a:t>удовлетворительными</a:t>
            </a:r>
            <a:r>
              <a:rPr lang="ru-RU" dirty="0"/>
              <a:t>, </a:t>
            </a:r>
            <a:r>
              <a:rPr lang="ru-RU" dirty="0" smtClean="0"/>
              <a:t>если </a:t>
            </a:r>
            <a:r>
              <a:rPr lang="ru-RU" dirty="0"/>
              <a:t>участник ГИА </a:t>
            </a:r>
            <a:r>
              <a:rPr lang="ru-RU" dirty="0" smtClean="0"/>
              <a:t>при </a:t>
            </a:r>
            <a:r>
              <a:rPr lang="ru-RU" dirty="0"/>
              <a:t>сдаче </a:t>
            </a:r>
            <a:r>
              <a:rPr lang="ru-RU" dirty="0" smtClean="0"/>
              <a:t>ЕГЭ по русскому языку и математике профилю набрал </a:t>
            </a:r>
            <a:r>
              <a:rPr lang="ru-RU" dirty="0"/>
              <a:t>количество баллов </a:t>
            </a:r>
            <a:r>
              <a:rPr lang="ru-RU" b="1" dirty="0"/>
              <a:t>не ниже минимального</a:t>
            </a:r>
            <a:r>
              <a:rPr lang="ru-RU" dirty="0"/>
              <a:t>, определяемого </a:t>
            </a:r>
            <a:r>
              <a:rPr lang="ru-RU" dirty="0" err="1" smtClean="0"/>
              <a:t>Рособрнадзором</a:t>
            </a:r>
            <a:r>
              <a:rPr lang="ru-RU" dirty="0" smtClean="0"/>
              <a:t>, </a:t>
            </a:r>
            <a:r>
              <a:rPr lang="ru-RU" dirty="0"/>
              <a:t>а при сдаче ГВЭ, ЕГЭ по математике базового уровня получил отметку </a:t>
            </a:r>
            <a:r>
              <a:rPr lang="ru-RU" b="1" dirty="0"/>
              <a:t>не ниже удовлетворительной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25438" y="6311384"/>
            <a:ext cx="80931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п. 93 Порядка проведения ГИА по программам среднего общего образования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7165113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effectLst/>
              </a:rPr>
              <a:t>Оценка результатов </a:t>
            </a:r>
            <a:r>
              <a:rPr lang="ru-RU" dirty="0" smtClean="0">
                <a:effectLst/>
              </a:rPr>
              <a:t>ГИА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8209" y="1371600"/>
            <a:ext cx="8739523" cy="48053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В </a:t>
            </a:r>
            <a:r>
              <a:rPr lang="ru-RU" dirty="0"/>
              <a:t>случае если участник ГИА получил на ГИА по </a:t>
            </a:r>
            <a:r>
              <a:rPr lang="ru-RU" b="1" dirty="0"/>
              <a:t>одному</a:t>
            </a:r>
            <a:r>
              <a:rPr lang="ru-RU" dirty="0"/>
              <a:t> из обязательных учебных предметов </a:t>
            </a:r>
            <a:r>
              <a:rPr lang="ru-RU" b="1" dirty="0"/>
              <a:t>неудовлетворительный</a:t>
            </a:r>
            <a:r>
              <a:rPr lang="ru-RU" dirty="0"/>
              <a:t> результат, он </a:t>
            </a:r>
            <a:r>
              <a:rPr lang="ru-RU" b="1" dirty="0"/>
              <a:t>допускается повторно </a:t>
            </a:r>
            <a:r>
              <a:rPr lang="ru-RU" dirty="0"/>
              <a:t>к ГИА по данному учебному предмету в текущем году </a:t>
            </a:r>
            <a:r>
              <a:rPr lang="ru-RU" dirty="0" smtClean="0"/>
              <a:t>в </a:t>
            </a:r>
            <a:r>
              <a:rPr lang="ru-RU" b="1" dirty="0"/>
              <a:t>резервные сроки </a:t>
            </a:r>
            <a:r>
              <a:rPr lang="ru-RU" sz="3000" b="1" dirty="0"/>
              <a:t>соответствующего </a:t>
            </a:r>
            <a:r>
              <a:rPr lang="ru-RU" b="1" dirty="0"/>
              <a:t>периода</a:t>
            </a:r>
            <a:r>
              <a:rPr lang="ru-RU" dirty="0"/>
              <a:t> проведения экзаменов.</a:t>
            </a:r>
          </a:p>
          <a:p>
            <a:pPr marL="0" indent="0">
              <a:buNone/>
            </a:pPr>
            <a:r>
              <a:rPr lang="ru-RU" dirty="0"/>
              <a:t>Результаты ЕГЭ </a:t>
            </a:r>
            <a:r>
              <a:rPr lang="ru-RU" dirty="0" smtClean="0"/>
              <a:t>признаются </a:t>
            </a:r>
            <a:r>
              <a:rPr lang="ru-RU" dirty="0"/>
              <a:t>удовлетворительными в случае, если участник экзамена набрал количество баллов не ниже минимального, необходимого для поступления в образовательные организации высшего образования на обучение по программам бакалавриата и программам специалитета, определяемого </a:t>
            </a:r>
            <a:r>
              <a:rPr lang="ru-RU" dirty="0" err="1"/>
              <a:t>Рособрнадзором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25438" y="6311384"/>
            <a:ext cx="80931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п. 93 Порядка проведения ГИА по программам среднего общего образования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820472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effectLst/>
              </a:rPr>
              <a:t>Оценка результатов </a:t>
            </a:r>
            <a:r>
              <a:rPr lang="ru-RU" dirty="0" smtClean="0">
                <a:effectLst/>
              </a:rPr>
              <a:t>ГИА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8209" y="1371600"/>
            <a:ext cx="8739523" cy="48053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/>
              <a:t>По решению председателя ГЭК к ГИА в форме ЕГЭ по русскому языку и (или) математике базового уровня (к ГИА в форме ГВЭ по русскому языку и (или) математике) в дополнительный период, но </a:t>
            </a:r>
            <a:r>
              <a:rPr lang="ru-RU" b="1" dirty="0"/>
              <a:t>не ранее 1 сентября </a:t>
            </a:r>
            <a:r>
              <a:rPr lang="ru-RU" dirty="0"/>
              <a:t>текущего </a:t>
            </a:r>
            <a:r>
              <a:rPr lang="ru-RU" dirty="0" smtClean="0"/>
              <a:t>года </a:t>
            </a:r>
            <a:r>
              <a:rPr lang="ru-RU" dirty="0"/>
              <a:t>допускаются:</a:t>
            </a:r>
          </a:p>
          <a:p>
            <a:r>
              <a:rPr lang="ru-RU" dirty="0" smtClean="0"/>
              <a:t>обучающиеся ОО и </a:t>
            </a:r>
            <a:r>
              <a:rPr lang="ru-RU" dirty="0"/>
              <a:t>экстерны, не допущенные к ГИА в текущем учебном году, </a:t>
            </a:r>
            <a:r>
              <a:rPr lang="ru-RU" b="1" dirty="0"/>
              <a:t>но получившие допуск</a:t>
            </a:r>
            <a:r>
              <a:rPr lang="ru-RU" dirty="0"/>
              <a:t> к ГИА </a:t>
            </a:r>
            <a:r>
              <a:rPr lang="ru-RU" dirty="0" smtClean="0"/>
              <a:t> в </a:t>
            </a:r>
            <a:r>
              <a:rPr lang="ru-RU" dirty="0"/>
              <a:t>сроки, исключающие возможность прохождения ГИА до завершения основного периода проведения ГИА в текущем году;</a:t>
            </a:r>
          </a:p>
          <a:p>
            <a:r>
              <a:rPr lang="ru-RU" dirty="0" smtClean="0"/>
              <a:t>участники </a:t>
            </a:r>
            <a:r>
              <a:rPr lang="ru-RU" dirty="0"/>
              <a:t>ГИА, </a:t>
            </a:r>
            <a:r>
              <a:rPr lang="ru-RU" b="1" dirty="0"/>
              <a:t>не прошедшие ГИА</a:t>
            </a:r>
            <a:r>
              <a:rPr lang="ru-RU" dirty="0"/>
              <a:t> по обязательным учебным предметам, в том числе участники ГИА, чьи результаты ГИА по обязательным учебным предметам в текущем учебном году были </a:t>
            </a:r>
            <a:r>
              <a:rPr lang="ru-RU" b="1" dirty="0"/>
              <a:t>аннулированы</a:t>
            </a:r>
            <a:r>
              <a:rPr lang="ru-RU" dirty="0"/>
              <a:t> по решению председателя ГЭК в случае выявления фактов нарушения Порядка участниками ГИА;</a:t>
            </a:r>
          </a:p>
          <a:p>
            <a:r>
              <a:rPr lang="ru-RU" dirty="0" smtClean="0"/>
              <a:t>участники </a:t>
            </a:r>
            <a:r>
              <a:rPr lang="ru-RU" dirty="0"/>
              <a:t>ГИА, получившие на ГИА </a:t>
            </a:r>
            <a:r>
              <a:rPr lang="ru-RU" b="1" dirty="0"/>
              <a:t>неудовлетворительные</a:t>
            </a:r>
            <a:r>
              <a:rPr lang="ru-RU" dirty="0"/>
              <a:t> результаты </a:t>
            </a:r>
            <a:r>
              <a:rPr lang="ru-RU" b="1" dirty="0"/>
              <a:t>более чем по одному </a:t>
            </a:r>
            <a:r>
              <a:rPr lang="ru-RU" dirty="0"/>
              <a:t>обязательному учебному предмету, либо </a:t>
            </a:r>
            <a:r>
              <a:rPr lang="ru-RU" b="1" dirty="0"/>
              <a:t>получившие повторно неудовлетворительный </a:t>
            </a:r>
            <a:r>
              <a:rPr lang="ru-RU" dirty="0"/>
              <a:t>результат по одному из этих предметов на ГИА в резервные сроки.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25438" y="6311384"/>
            <a:ext cx="80931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п. 93 Порядка проведения ГИА по программам среднего общего образования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439023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effectLst/>
              </a:rPr>
              <a:t>Оценка результатов </a:t>
            </a:r>
            <a:r>
              <a:rPr lang="ru-RU" dirty="0" smtClean="0">
                <a:effectLst/>
              </a:rPr>
              <a:t>ГИА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8209" y="1371600"/>
            <a:ext cx="8739523" cy="480536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/>
              <a:t>Участникам </a:t>
            </a:r>
            <a:r>
              <a:rPr lang="ru-RU" dirty="0" smtClean="0"/>
              <a:t>ГИА</a:t>
            </a:r>
          </a:p>
          <a:p>
            <a:pPr algn="just"/>
            <a:r>
              <a:rPr lang="ru-RU" b="1" dirty="0" smtClean="0"/>
              <a:t>не </a:t>
            </a:r>
            <a:r>
              <a:rPr lang="ru-RU" b="1" dirty="0"/>
              <a:t>прошедшим </a:t>
            </a:r>
            <a:r>
              <a:rPr lang="ru-RU" dirty="0"/>
              <a:t>ГИА по обязательным учебным предметам,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u="sng" dirty="0" smtClean="0"/>
              <a:t>в </a:t>
            </a:r>
            <a:r>
              <a:rPr lang="ru-RU" u="sng" dirty="0"/>
              <a:t>том числе</a:t>
            </a:r>
            <a:r>
              <a:rPr lang="ru-RU" dirty="0"/>
              <a:t> участникам ГИА, чьи результаты ГИА по обязательным учебным предметам в </a:t>
            </a:r>
            <a:r>
              <a:rPr lang="ru-RU" i="1" dirty="0"/>
              <a:t>дополнительном</a:t>
            </a:r>
            <a:r>
              <a:rPr lang="ru-RU" dirty="0"/>
              <a:t> периоде и (или) </a:t>
            </a:r>
            <a:r>
              <a:rPr lang="ru-RU" i="1" dirty="0"/>
              <a:t>резервные сроки дополнительного периода </a:t>
            </a:r>
            <a:r>
              <a:rPr lang="ru-RU" dirty="0"/>
              <a:t>были </a:t>
            </a:r>
            <a:r>
              <a:rPr lang="ru-RU" b="1" dirty="0"/>
              <a:t>аннулированы</a:t>
            </a:r>
            <a:r>
              <a:rPr lang="ru-RU" dirty="0"/>
              <a:t> по решению председателя ГЭК в случае выявления фактов нарушения Порядка участниками ГИА, </a:t>
            </a:r>
            <a:endParaRPr lang="ru-RU" dirty="0" smtClean="0"/>
          </a:p>
          <a:p>
            <a:r>
              <a:rPr lang="ru-RU" dirty="0" smtClean="0"/>
              <a:t>участникам ГИА</a:t>
            </a:r>
          </a:p>
          <a:p>
            <a:pPr lvl="1"/>
            <a:r>
              <a:rPr lang="ru-RU" dirty="0" smtClean="0"/>
              <a:t> </a:t>
            </a:r>
            <a:r>
              <a:rPr lang="ru-RU" dirty="0"/>
              <a:t>получившим на ГИА неудовлетворительные результаты более чем по одному обязательному учебному предмету, </a:t>
            </a:r>
            <a:endParaRPr lang="ru-RU" dirty="0" smtClean="0"/>
          </a:p>
          <a:p>
            <a:pPr lvl="1"/>
            <a:r>
              <a:rPr lang="ru-RU" dirty="0" smtClean="0"/>
              <a:t>либо </a:t>
            </a:r>
            <a:r>
              <a:rPr lang="ru-RU" dirty="0"/>
              <a:t>получившим повторно неудовлетворительный результат по одному из этих предметов на ГИА в резервные сроки дополнительного периода,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предоставляется </a:t>
            </a:r>
            <a:r>
              <a:rPr lang="ru-RU" dirty="0"/>
              <a:t>право повторно пройти ГИА по соответствующему учебному предмету (соответствующим учебным предметам) в </a:t>
            </a:r>
            <a:r>
              <a:rPr lang="ru-RU" b="1" dirty="0"/>
              <a:t>следующем </a:t>
            </a:r>
            <a:r>
              <a:rPr lang="ru-RU" b="1" dirty="0" smtClean="0"/>
              <a:t>году</a:t>
            </a:r>
            <a:endParaRPr lang="ru-RU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25438" y="6311384"/>
            <a:ext cx="80931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п. 95 Порядка проведения ГИА по программам среднего общего образования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070329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effectLst/>
              </a:rPr>
              <a:t>Оценка результатов </a:t>
            </a:r>
            <a:r>
              <a:rPr lang="ru-RU" dirty="0" smtClean="0">
                <a:effectLst/>
              </a:rPr>
              <a:t>ГИА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8209" y="1371600"/>
            <a:ext cx="8739523" cy="48053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/>
              <a:t>Участникам ГИА, чьи результаты ЕГЭ по учебным предметам по выбору в текущем году были </a:t>
            </a:r>
            <a:r>
              <a:rPr lang="ru-RU" b="1" dirty="0"/>
              <a:t>аннулированы</a:t>
            </a:r>
            <a:r>
              <a:rPr lang="ru-RU" dirty="0"/>
              <a:t> по решению председателя </a:t>
            </a:r>
            <a:r>
              <a:rPr lang="ru-RU" dirty="0" smtClean="0"/>
              <a:t>ГЭК в случае выявления фактов нарушения ими Порядка, </a:t>
            </a:r>
            <a:r>
              <a:rPr lang="ru-RU" b="1" dirty="0"/>
              <a:t>предоставляется право </a:t>
            </a:r>
            <a:r>
              <a:rPr lang="ru-RU" dirty="0"/>
              <a:t>участия в ЕГЭ по учебным предметам </a:t>
            </a:r>
            <a:r>
              <a:rPr lang="ru-RU" b="1" dirty="0"/>
              <a:t>по </a:t>
            </a:r>
            <a:r>
              <a:rPr lang="ru-RU" b="1" dirty="0" smtClean="0"/>
              <a:t>выбору </a:t>
            </a:r>
            <a:r>
              <a:rPr lang="ru-RU" sz="3000" b="1" dirty="0" smtClean="0"/>
              <a:t>не </a:t>
            </a:r>
            <a:r>
              <a:rPr lang="ru-RU" sz="3000" b="1" dirty="0"/>
              <a:t>ранее чем в следующем году</a:t>
            </a:r>
            <a:r>
              <a:rPr lang="ru-RU" sz="2600" dirty="0" smtClean="0"/>
              <a:t>.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25438" y="6311384"/>
            <a:ext cx="80931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п. 96 Порядка проведения ГИА по программам среднего общего образования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185360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effectLst/>
              </a:rPr>
              <a:t>Оценка результатов </a:t>
            </a:r>
            <a:r>
              <a:rPr lang="ru-RU" dirty="0" smtClean="0">
                <a:effectLst/>
              </a:rPr>
              <a:t>ГИА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8209" y="2234045"/>
            <a:ext cx="8739523" cy="394291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/>
              <a:t>Участникам ГИА, получившим в текущем году </a:t>
            </a:r>
            <a:r>
              <a:rPr lang="ru-RU" b="1" dirty="0"/>
              <a:t>неудовлетворительные</a:t>
            </a:r>
            <a:r>
              <a:rPr lang="ru-RU" dirty="0"/>
              <a:t> результаты ЕГЭ по учебным </a:t>
            </a:r>
            <a:r>
              <a:rPr lang="ru-RU" b="1" dirty="0"/>
              <a:t>предметам по выбору</a:t>
            </a:r>
            <a:r>
              <a:rPr lang="ru-RU" dirty="0"/>
              <a:t>, предоставляется право участия в ЕГЭ по соответствующим учебным предметам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не </a:t>
            </a:r>
            <a:r>
              <a:rPr lang="ru-RU" b="1" dirty="0"/>
              <a:t>ранее чем в следующем году</a:t>
            </a:r>
            <a:r>
              <a:rPr lang="ru-RU" dirty="0"/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25438" y="6311384"/>
            <a:ext cx="80931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п. 97 Порядка проведения ГИА по программам среднего общего образования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489689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76350" y="192088"/>
            <a:ext cx="7794625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Получение результатов</a:t>
            </a:r>
          </a:p>
        </p:txBody>
      </p:sp>
      <p:sp>
        <p:nvSpPr>
          <p:cNvPr id="6" name="Объект 9"/>
          <p:cNvSpPr txBox="1">
            <a:spLocks/>
          </p:cNvSpPr>
          <p:nvPr/>
        </p:nvSpPr>
        <p:spPr bwMode="auto">
          <a:xfrm>
            <a:off x="262551" y="1335087"/>
            <a:ext cx="6744831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ru-RU" altLang="ru-RU" sz="2000" dirty="0" smtClean="0"/>
              <a:t>Сайт  </a:t>
            </a:r>
            <a:r>
              <a:rPr lang="en-US" altLang="ru-RU" sz="2000" dirty="0" smtClean="0">
                <a:hlinkClick r:id="rId2"/>
              </a:rPr>
              <a:t>https</a:t>
            </a:r>
            <a:r>
              <a:rPr lang="en-US" altLang="ru-RU" sz="2000" dirty="0">
                <a:hlinkClick r:id="rId2"/>
              </a:rPr>
              <a:t>://checkege.rustest.ru/</a:t>
            </a:r>
            <a:endParaRPr lang="ru-RU" altLang="ru-RU" sz="2000" dirty="0"/>
          </a:p>
          <a:p>
            <a:pPr algn="ctr" eaLnBrk="1" hangingPunct="1">
              <a:buFont typeface="Arial" panose="020B0604020202020204" pitchFamily="34" charset="0"/>
              <a:buNone/>
            </a:pPr>
            <a:endParaRPr lang="ru-RU" altLang="ru-RU" sz="2000" dirty="0"/>
          </a:p>
          <a:p>
            <a:pPr eaLnBrk="1" hangingPunct="1">
              <a:buFont typeface="Arial" panose="020B0604020202020204" pitchFamily="34" charset="0"/>
              <a:buNone/>
            </a:pPr>
            <a:endParaRPr lang="ru-RU" altLang="ru-RU" sz="2000" dirty="0"/>
          </a:p>
        </p:txBody>
      </p:sp>
      <p:pic>
        <p:nvPicPr>
          <p:cNvPr id="7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0378" y="1893149"/>
            <a:ext cx="3549807" cy="4712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72189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допуск к </a:t>
            </a:r>
            <a:r>
              <a:rPr lang="ru-RU" dirty="0" smtClean="0"/>
              <a:t>ГИА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sz="3200" b="1" dirty="0"/>
              <a:t>"зачет" </a:t>
            </a:r>
            <a:r>
              <a:rPr lang="ru-RU" dirty="0"/>
              <a:t>за итоговое сочинение (изложение) </a:t>
            </a:r>
            <a:endParaRPr lang="ru-RU" dirty="0" smtClean="0"/>
          </a:p>
          <a:p>
            <a:pPr marL="514350" indent="-514350" algn="just">
              <a:buFont typeface="+mj-lt"/>
              <a:buAutoNum type="arabicPeriod"/>
            </a:pPr>
            <a:r>
              <a:rPr lang="ru-RU" sz="3200" b="1" dirty="0"/>
              <a:t>не</a:t>
            </a:r>
            <a:r>
              <a:rPr lang="ru-RU" b="1" dirty="0"/>
              <a:t> </a:t>
            </a:r>
            <a:r>
              <a:rPr lang="ru-RU" b="1" dirty="0" smtClean="0"/>
              <a:t>иметь </a:t>
            </a:r>
            <a:r>
              <a:rPr lang="ru-RU" dirty="0"/>
              <a:t>академической задолженности, в полном объеме </a:t>
            </a:r>
            <a:r>
              <a:rPr lang="ru-RU" dirty="0" smtClean="0"/>
              <a:t>выполнить </a:t>
            </a:r>
            <a:r>
              <a:rPr lang="ru-RU" dirty="0"/>
              <a:t>учебный план или индивидуальный учебный план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(иметь </a:t>
            </a:r>
            <a:r>
              <a:rPr lang="ru-RU" dirty="0"/>
              <a:t>годовые отметки по всем учебным предметам учебного плана за каждый год обучения по образовательным программам среднего общего образования не ниже </a:t>
            </a:r>
            <a:r>
              <a:rPr lang="ru-RU" b="1" dirty="0"/>
              <a:t>удовлетворительных</a:t>
            </a:r>
            <a:r>
              <a:rPr lang="ru-RU" dirty="0"/>
              <a:t>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2137" y="6040398"/>
            <a:ext cx="80931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п. 8  Порядка проведения ГИА по программам среднего общего образования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35679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639" b="35783"/>
          <a:stretch>
            <a:fillRect/>
          </a:stretch>
        </p:blipFill>
        <p:spPr bwMode="auto">
          <a:xfrm>
            <a:off x="0" y="0"/>
            <a:ext cx="91440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25525"/>
            <a:ext cx="9144000" cy="191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28700"/>
            <a:ext cx="9144000" cy="10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276350" y="192088"/>
            <a:ext cx="7794625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Апелляции</a:t>
            </a:r>
          </a:p>
        </p:txBody>
      </p:sp>
      <p:pic>
        <p:nvPicPr>
          <p:cNvPr id="21510" name="Рисунок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38" y="166688"/>
            <a:ext cx="92392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1" name="Текст 7"/>
          <p:cNvSpPr>
            <a:spLocks noGrp="1"/>
          </p:cNvSpPr>
          <p:nvPr>
            <p:ph type="body" idx="1"/>
          </p:nvPr>
        </p:nvSpPr>
        <p:spPr>
          <a:xfrm>
            <a:off x="565150" y="1274763"/>
            <a:ext cx="3867150" cy="592137"/>
          </a:xfrm>
        </p:spPr>
        <p:txBody>
          <a:bodyPr>
            <a:normAutofit fontScale="92500" lnSpcReduction="20000"/>
          </a:bodyPr>
          <a:lstStyle/>
          <a:p>
            <a:pPr algn="ctr" eaLnBrk="1" hangingPunct="1"/>
            <a:r>
              <a:rPr lang="ru-RU" altLang="ru-RU" sz="2400" smtClean="0"/>
              <a:t>О нарушении порядка проведения ГИА</a:t>
            </a:r>
          </a:p>
        </p:txBody>
      </p:sp>
      <p:sp>
        <p:nvSpPr>
          <p:cNvPr id="21512" name="Текст 11"/>
          <p:cNvSpPr>
            <a:spLocks noGrp="1"/>
          </p:cNvSpPr>
          <p:nvPr>
            <p:ph type="body" sz="quarter" idx="3"/>
          </p:nvPr>
        </p:nvSpPr>
        <p:spPr>
          <a:xfrm>
            <a:off x="4651375" y="1284288"/>
            <a:ext cx="3887788" cy="582612"/>
          </a:xfrm>
        </p:spPr>
        <p:txBody>
          <a:bodyPr>
            <a:normAutofit fontScale="92500" lnSpcReduction="20000"/>
          </a:bodyPr>
          <a:lstStyle/>
          <a:p>
            <a:pPr algn="ctr" eaLnBrk="1" hangingPunct="1"/>
            <a:r>
              <a:rPr lang="ru-RU" altLang="ru-RU" sz="2400" smtClean="0"/>
              <a:t>О несогласии с выставленными баллами</a:t>
            </a: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4572000" y="1135063"/>
            <a:ext cx="0" cy="49488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14" name="Объект 9"/>
          <p:cNvSpPr txBox="1">
            <a:spLocks/>
          </p:cNvSpPr>
          <p:nvPr/>
        </p:nvSpPr>
        <p:spPr bwMode="auto">
          <a:xfrm>
            <a:off x="4572000" y="2498725"/>
            <a:ext cx="4270375" cy="30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sz="2400"/>
              <a:t>Подается в течение </a:t>
            </a:r>
            <a:r>
              <a:rPr lang="ru-RU" altLang="ru-RU" sz="2400" b="1"/>
              <a:t>двух</a:t>
            </a:r>
            <a:r>
              <a:rPr lang="ru-RU" altLang="ru-RU" sz="2400"/>
              <a:t> </a:t>
            </a:r>
            <a:r>
              <a:rPr lang="ru-RU" altLang="ru-RU" sz="2400" b="1"/>
              <a:t>рабочих дней</a:t>
            </a:r>
            <a:r>
              <a:rPr lang="ru-RU" altLang="ru-RU" sz="2400"/>
              <a:t>, следующих за официальным днем объявления результатов ГИА по соответствующему учебному предмету.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endParaRPr lang="ru-RU" altLang="ru-RU" sz="2400"/>
          </a:p>
          <a:p>
            <a:pPr algn="ctr" eaLnBrk="1" hangingPunct="1">
              <a:buFont typeface="Arial" panose="020B0604020202020204" pitchFamily="34" charset="0"/>
              <a:buNone/>
            </a:pPr>
            <a:endParaRPr lang="ru-RU" altLang="ru-RU" sz="2400"/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ru-RU" altLang="ru-RU" sz="2400"/>
              <a:t>Апелляция подается в свою ОО 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ru-RU" altLang="ru-RU" sz="2400"/>
          </a:p>
        </p:txBody>
      </p:sp>
      <p:sp>
        <p:nvSpPr>
          <p:cNvPr id="21515" name="Объект 9"/>
          <p:cNvSpPr txBox="1">
            <a:spLocks/>
          </p:cNvSpPr>
          <p:nvPr/>
        </p:nvSpPr>
        <p:spPr bwMode="auto">
          <a:xfrm>
            <a:off x="301625" y="2509838"/>
            <a:ext cx="4130675" cy="322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ru-RU" altLang="ru-RU" sz="2400"/>
              <a:t>Подается в </a:t>
            </a:r>
            <a:r>
              <a:rPr lang="ru-RU" altLang="ru-RU" sz="2400" b="1"/>
              <a:t>день</a:t>
            </a:r>
            <a:r>
              <a:rPr lang="ru-RU" altLang="ru-RU" sz="2400"/>
              <a:t> проведения экзамена </a:t>
            </a:r>
            <a:r>
              <a:rPr lang="ru-RU" altLang="ru-RU" sz="2400" b="1"/>
              <a:t>до выхода </a:t>
            </a:r>
            <a:r>
              <a:rPr lang="ru-RU" altLang="ru-RU" sz="2400"/>
              <a:t>из ППЭ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endParaRPr lang="ru-RU" altLang="ru-RU" sz="2400"/>
          </a:p>
          <a:p>
            <a:pPr algn="ctr" eaLnBrk="1" hangingPunct="1">
              <a:buFont typeface="Arial" panose="020B0604020202020204" pitchFamily="34" charset="0"/>
              <a:buNone/>
            </a:pPr>
            <a:endParaRPr lang="ru-RU" altLang="ru-RU" sz="2400"/>
          </a:p>
          <a:p>
            <a:pPr algn="ctr" eaLnBrk="1" hangingPunct="1">
              <a:buFont typeface="Arial" panose="020B0604020202020204" pitchFamily="34" charset="0"/>
              <a:buNone/>
            </a:pPr>
            <a:endParaRPr lang="ru-RU" altLang="ru-RU" sz="2400"/>
          </a:p>
          <a:p>
            <a:pPr algn="ctr" eaLnBrk="1" hangingPunct="1">
              <a:buFont typeface="Arial" panose="020B0604020202020204" pitchFamily="34" charset="0"/>
              <a:buNone/>
            </a:pPr>
            <a:endParaRPr lang="ru-RU" altLang="ru-RU" sz="2400"/>
          </a:p>
          <a:p>
            <a:pPr algn="ctr" eaLnBrk="1" hangingPunct="1">
              <a:buFont typeface="Arial" panose="020B0604020202020204" pitchFamily="34" charset="0"/>
              <a:buNone/>
            </a:pPr>
            <a:endParaRPr lang="ru-RU" altLang="ru-RU" sz="2400"/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ru-RU" altLang="ru-RU" sz="2400"/>
              <a:t>Апелляция подается в ППЭ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33255" y="6284219"/>
            <a:ext cx="6952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Раздел IX порядок проведения ГИА-11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7131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639" b="35783"/>
          <a:stretch>
            <a:fillRect/>
          </a:stretch>
        </p:blipFill>
        <p:spPr bwMode="auto">
          <a:xfrm>
            <a:off x="0" y="0"/>
            <a:ext cx="91440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25525"/>
            <a:ext cx="9144000" cy="191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28700"/>
            <a:ext cx="9144000" cy="10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276350" y="192088"/>
            <a:ext cx="7794625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Рассмотрение апелляций</a:t>
            </a:r>
          </a:p>
        </p:txBody>
      </p:sp>
      <p:pic>
        <p:nvPicPr>
          <p:cNvPr id="24582" name="Рисунок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38" y="166688"/>
            <a:ext cx="92392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3" name="Текст 7"/>
          <p:cNvSpPr>
            <a:spLocks noGrp="1"/>
          </p:cNvSpPr>
          <p:nvPr>
            <p:ph type="body" idx="1"/>
          </p:nvPr>
        </p:nvSpPr>
        <p:spPr>
          <a:xfrm>
            <a:off x="565150" y="1274763"/>
            <a:ext cx="3867150" cy="592137"/>
          </a:xfrm>
        </p:spPr>
        <p:txBody>
          <a:bodyPr>
            <a:normAutofit fontScale="92500" lnSpcReduction="20000"/>
          </a:bodyPr>
          <a:lstStyle/>
          <a:p>
            <a:pPr algn="ctr" eaLnBrk="1" hangingPunct="1"/>
            <a:r>
              <a:rPr lang="ru-RU" altLang="ru-RU" sz="2400" smtClean="0"/>
              <a:t>О нарушении порядка проведения ГИА</a:t>
            </a:r>
          </a:p>
        </p:txBody>
      </p:sp>
      <p:sp>
        <p:nvSpPr>
          <p:cNvPr id="24584" name="Текст 11"/>
          <p:cNvSpPr>
            <a:spLocks noGrp="1"/>
          </p:cNvSpPr>
          <p:nvPr>
            <p:ph type="body" sz="quarter" idx="3"/>
          </p:nvPr>
        </p:nvSpPr>
        <p:spPr>
          <a:xfrm>
            <a:off x="4651375" y="1284288"/>
            <a:ext cx="3887788" cy="582612"/>
          </a:xfrm>
        </p:spPr>
        <p:txBody>
          <a:bodyPr>
            <a:normAutofit fontScale="92500" lnSpcReduction="20000"/>
          </a:bodyPr>
          <a:lstStyle/>
          <a:p>
            <a:pPr algn="ctr" eaLnBrk="1" hangingPunct="1"/>
            <a:r>
              <a:rPr lang="ru-RU" altLang="ru-RU" sz="2400" smtClean="0"/>
              <a:t>О несогласии с выставленными баллами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4572000" y="1135063"/>
            <a:ext cx="0" cy="51491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586" name="Объект 9"/>
          <p:cNvSpPr txBox="1">
            <a:spLocks/>
          </p:cNvSpPr>
          <p:nvPr/>
        </p:nvSpPr>
        <p:spPr bwMode="auto">
          <a:xfrm>
            <a:off x="4572000" y="2498725"/>
            <a:ext cx="4270375" cy="30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sz="2400"/>
              <a:t>В течение четырех рабочих дней, следующих за днем поступления апелляции в конфликтную комиссию</a:t>
            </a:r>
          </a:p>
        </p:txBody>
      </p:sp>
      <p:sp>
        <p:nvSpPr>
          <p:cNvPr id="24587" name="Объект 9"/>
          <p:cNvSpPr txBox="1">
            <a:spLocks/>
          </p:cNvSpPr>
          <p:nvPr/>
        </p:nvSpPr>
        <p:spPr bwMode="auto">
          <a:xfrm>
            <a:off x="301625" y="2509838"/>
            <a:ext cx="4130675" cy="322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ru-RU" altLang="ru-RU" sz="2400"/>
              <a:t>В течение двух рабочих дней, следующих за днем поступления апелляции в конфликтную комиссию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33255" y="6284219"/>
            <a:ext cx="6952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Раздел IX порядок проведения ГИА-11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2735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639" b="35783"/>
          <a:stretch>
            <a:fillRect/>
          </a:stretch>
        </p:blipFill>
        <p:spPr bwMode="auto">
          <a:xfrm>
            <a:off x="0" y="0"/>
            <a:ext cx="91440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25525"/>
            <a:ext cx="9144000" cy="191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28700"/>
            <a:ext cx="9144000" cy="10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276350" y="192088"/>
            <a:ext cx="7794625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Результат рассмотрения апелляций</a:t>
            </a:r>
          </a:p>
        </p:txBody>
      </p:sp>
      <p:pic>
        <p:nvPicPr>
          <p:cNvPr id="25606" name="Рисунок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38" y="166688"/>
            <a:ext cx="92392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7" name="Текст 7"/>
          <p:cNvSpPr>
            <a:spLocks noGrp="1"/>
          </p:cNvSpPr>
          <p:nvPr>
            <p:ph type="body" idx="1"/>
          </p:nvPr>
        </p:nvSpPr>
        <p:spPr>
          <a:xfrm>
            <a:off x="565150" y="1274763"/>
            <a:ext cx="3867150" cy="592137"/>
          </a:xfrm>
        </p:spPr>
        <p:txBody>
          <a:bodyPr>
            <a:normAutofit fontScale="92500" lnSpcReduction="20000"/>
          </a:bodyPr>
          <a:lstStyle/>
          <a:p>
            <a:pPr algn="ctr" eaLnBrk="1" hangingPunct="1"/>
            <a:r>
              <a:rPr lang="ru-RU" altLang="ru-RU" sz="2400" smtClean="0"/>
              <a:t>О нарушении порядка проведения ГИА</a:t>
            </a:r>
          </a:p>
        </p:txBody>
      </p:sp>
      <p:sp>
        <p:nvSpPr>
          <p:cNvPr id="25608" name="Текст 11"/>
          <p:cNvSpPr>
            <a:spLocks noGrp="1"/>
          </p:cNvSpPr>
          <p:nvPr>
            <p:ph type="body" sz="quarter" idx="3"/>
          </p:nvPr>
        </p:nvSpPr>
        <p:spPr>
          <a:xfrm>
            <a:off x="4651375" y="1284288"/>
            <a:ext cx="3887788" cy="582612"/>
          </a:xfrm>
        </p:spPr>
        <p:txBody>
          <a:bodyPr>
            <a:normAutofit fontScale="92500" lnSpcReduction="20000"/>
          </a:bodyPr>
          <a:lstStyle/>
          <a:p>
            <a:pPr algn="ctr" eaLnBrk="1" hangingPunct="1"/>
            <a:r>
              <a:rPr lang="ru-RU" altLang="ru-RU" sz="2400" smtClean="0"/>
              <a:t>О несогласии с выставленными баллами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4572000" y="1135063"/>
            <a:ext cx="9053" cy="49760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10" name="Объект 9"/>
          <p:cNvSpPr txBox="1">
            <a:spLocks/>
          </p:cNvSpPr>
          <p:nvPr/>
        </p:nvSpPr>
        <p:spPr bwMode="auto">
          <a:xfrm>
            <a:off x="242888" y="2509838"/>
            <a:ext cx="1576387" cy="184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sz="2000"/>
              <a:t>Отклонение апелляции</a:t>
            </a:r>
          </a:p>
        </p:txBody>
      </p:sp>
      <p:sp>
        <p:nvSpPr>
          <p:cNvPr id="25611" name="Объект 9"/>
          <p:cNvSpPr txBox="1">
            <a:spLocks/>
          </p:cNvSpPr>
          <p:nvPr/>
        </p:nvSpPr>
        <p:spPr bwMode="auto">
          <a:xfrm>
            <a:off x="1898650" y="2509838"/>
            <a:ext cx="2593975" cy="322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sz="1800"/>
              <a:t>Удовлетворение апелляции, аннулирование результатов и возможность пересдачи в резервный день</a:t>
            </a:r>
          </a:p>
        </p:txBody>
      </p:sp>
      <p:sp>
        <p:nvSpPr>
          <p:cNvPr id="25612" name="Объект 9"/>
          <p:cNvSpPr txBox="1">
            <a:spLocks/>
          </p:cNvSpPr>
          <p:nvPr/>
        </p:nvSpPr>
        <p:spPr bwMode="auto">
          <a:xfrm>
            <a:off x="4735513" y="2509838"/>
            <a:ext cx="1576387" cy="102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sz="2000"/>
              <a:t>Отклонение апелляции</a:t>
            </a:r>
          </a:p>
        </p:txBody>
      </p:sp>
      <p:sp>
        <p:nvSpPr>
          <p:cNvPr id="25613" name="Объект 9"/>
          <p:cNvSpPr txBox="1">
            <a:spLocks/>
          </p:cNvSpPr>
          <p:nvPr/>
        </p:nvSpPr>
        <p:spPr bwMode="auto">
          <a:xfrm>
            <a:off x="6391275" y="2509838"/>
            <a:ext cx="2593975" cy="178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sz="1800"/>
              <a:t>Удовлетворение апелляции, аннулирование результатов и возможность пересдачи в резервный день</a:t>
            </a:r>
          </a:p>
        </p:txBody>
      </p:sp>
      <p:cxnSp>
        <p:nvCxnSpPr>
          <p:cNvPr id="3" name="Прямая со стрелкой 2"/>
          <p:cNvCxnSpPr/>
          <p:nvPr/>
        </p:nvCxnSpPr>
        <p:spPr>
          <a:xfrm flipH="1">
            <a:off x="1019175" y="1866900"/>
            <a:ext cx="742950" cy="5524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H="1">
            <a:off x="5437188" y="1854200"/>
            <a:ext cx="742950" cy="5508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2233613" y="1866900"/>
            <a:ext cx="742950" cy="5524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6918325" y="1843088"/>
            <a:ext cx="742950" cy="5524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18" name="Объект 9"/>
          <p:cNvSpPr txBox="1">
            <a:spLocks/>
          </p:cNvSpPr>
          <p:nvPr/>
        </p:nvSpPr>
        <p:spPr bwMode="auto">
          <a:xfrm>
            <a:off x="4645025" y="4492625"/>
            <a:ext cx="2273300" cy="78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sz="1600"/>
              <a:t>отклонение апелляции и сохранение выставленных баллов</a:t>
            </a:r>
          </a:p>
        </p:txBody>
      </p:sp>
      <p:sp>
        <p:nvSpPr>
          <p:cNvPr id="25619" name="Объект 9"/>
          <p:cNvSpPr txBox="1">
            <a:spLocks/>
          </p:cNvSpPr>
          <p:nvPr/>
        </p:nvSpPr>
        <p:spPr bwMode="auto">
          <a:xfrm>
            <a:off x="6918325" y="4502150"/>
            <a:ext cx="2060575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sz="1600"/>
              <a:t>удовлетворение апелляции и изменение баллов</a:t>
            </a:r>
          </a:p>
        </p:txBody>
      </p:sp>
      <p:sp>
        <p:nvSpPr>
          <p:cNvPr id="25620" name="Объект 9"/>
          <p:cNvSpPr txBox="1">
            <a:spLocks/>
          </p:cNvSpPr>
          <p:nvPr/>
        </p:nvSpPr>
        <p:spPr bwMode="auto">
          <a:xfrm>
            <a:off x="4778375" y="5668963"/>
            <a:ext cx="2060575" cy="963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sz="1600"/>
              <a:t>уменьшение баллов</a:t>
            </a:r>
          </a:p>
        </p:txBody>
      </p:sp>
      <p:sp>
        <p:nvSpPr>
          <p:cNvPr id="25621" name="Объект 9"/>
          <p:cNvSpPr txBox="1">
            <a:spLocks/>
          </p:cNvSpPr>
          <p:nvPr/>
        </p:nvSpPr>
        <p:spPr bwMode="auto">
          <a:xfrm>
            <a:off x="6964363" y="5668963"/>
            <a:ext cx="2060575" cy="88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sz="1600"/>
              <a:t>увеличение баллов</a:t>
            </a:r>
          </a:p>
        </p:txBody>
      </p:sp>
      <p:cxnSp>
        <p:nvCxnSpPr>
          <p:cNvPr id="24" name="Прямая со стрелкой 23"/>
          <p:cNvCxnSpPr/>
          <p:nvPr/>
        </p:nvCxnSpPr>
        <p:spPr>
          <a:xfrm flipH="1">
            <a:off x="5980113" y="4030663"/>
            <a:ext cx="877887" cy="4699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endCxn id="25619" idx="0"/>
          </p:cNvCxnSpPr>
          <p:nvPr/>
        </p:nvCxnSpPr>
        <p:spPr>
          <a:xfrm>
            <a:off x="7178675" y="4030663"/>
            <a:ext cx="769938" cy="4714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7769225" y="5259388"/>
            <a:ext cx="769938" cy="4714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>
            <a:endCxn id="25620" idx="0"/>
          </p:cNvCxnSpPr>
          <p:nvPr/>
        </p:nvCxnSpPr>
        <p:spPr>
          <a:xfrm flipH="1">
            <a:off x="5808663" y="5246688"/>
            <a:ext cx="1784350" cy="4222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833255" y="6284219"/>
            <a:ext cx="6952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Раздел IX порядок проведения ГИА-11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6494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639" b="35783"/>
          <a:stretch>
            <a:fillRect/>
          </a:stretch>
        </p:blipFill>
        <p:spPr bwMode="auto">
          <a:xfrm>
            <a:off x="0" y="0"/>
            <a:ext cx="91440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7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81113"/>
            <a:ext cx="9144000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8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28700"/>
            <a:ext cx="9144000" cy="10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74638" y="192088"/>
            <a:ext cx="8539162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Рекомендуемые сайты</a:t>
            </a:r>
          </a:p>
        </p:txBody>
      </p:sp>
      <p:pic>
        <p:nvPicPr>
          <p:cNvPr id="31750" name="Рисунок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38" y="166688"/>
            <a:ext cx="92392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2833987226"/>
              </p:ext>
            </p:extLst>
          </p:nvPr>
        </p:nvGraphicFramePr>
        <p:xfrm>
          <a:off x="2261525" y="1135063"/>
          <a:ext cx="6552276" cy="56150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15" name="Рисунок 14"/>
          <p:cNvPicPr>
            <a:picLocks noChangeAspect="1"/>
          </p:cNvPicPr>
          <p:nvPr/>
        </p:nvPicPr>
        <p:blipFill>
          <a:blip r:embed="rId11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06629" y="3070630"/>
            <a:ext cx="763543" cy="71094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12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80507" y="3852435"/>
            <a:ext cx="864096" cy="72584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3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74581" y="2250272"/>
            <a:ext cx="858224" cy="71323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4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4547" y="4736957"/>
            <a:ext cx="626451" cy="626451"/>
          </a:xfrm>
          <a:prstGeom prst="ellipse">
            <a:avLst/>
          </a:prstGeom>
          <a:ln>
            <a:noFill/>
          </a:ln>
          <a:effectLst>
            <a:softEdge rad="31750"/>
          </a:effectLst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5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1525" y="5582936"/>
            <a:ext cx="633136" cy="633136"/>
          </a:xfrm>
          <a:prstGeom prst="ellipse">
            <a:avLst/>
          </a:prstGeom>
          <a:ln>
            <a:noFill/>
          </a:ln>
          <a:effectLst>
            <a:softEdge rad="63500"/>
          </a:effectLst>
        </p:spPr>
      </p:pic>
      <p:pic>
        <p:nvPicPr>
          <p:cNvPr id="31757" name="Рисунок 21"/>
          <p:cNvPicPr>
            <a:picLocks noChangeAspect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3309938"/>
            <a:ext cx="2608263" cy="181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1752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2" t="31639" b="35783"/>
          <a:stretch/>
        </p:blipFill>
        <p:spPr>
          <a:xfrm flipH="1">
            <a:off x="-1" y="0"/>
            <a:ext cx="9144000" cy="144709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70098"/>
            <a:ext cx="9144000" cy="346280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447092"/>
            <a:ext cx="9144000" cy="10716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210313" y="123382"/>
            <a:ext cx="65219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</a:rPr>
              <a:t>Муниципальное казенное учреждение</a:t>
            </a:r>
            <a:br>
              <a:rPr lang="ru-RU" sz="2400" b="1" dirty="0">
                <a:solidFill>
                  <a:srgbClr val="C00000"/>
                </a:solidFill>
              </a:rPr>
            </a:br>
            <a:r>
              <a:rPr lang="ru-RU" sz="2400" b="1" dirty="0">
                <a:solidFill>
                  <a:srgbClr val="C00000"/>
                </a:solidFill>
              </a:rPr>
              <a:t>г. Иркутска «Информационно-методический центр развития образования» (МКУ «ИМЦРО») </a:t>
            </a:r>
          </a:p>
        </p:txBody>
      </p:sp>
      <p:graphicFrame>
        <p:nvGraphicFramePr>
          <p:cNvPr id="19" name="Схема 18"/>
          <p:cNvGraphicFramePr/>
          <p:nvPr>
            <p:extLst>
              <p:ext uri="{D42A27DB-BD31-4B8C-83A1-F6EECF244321}">
                <p14:modId xmlns:p14="http://schemas.microsoft.com/office/powerpoint/2010/main" val="2353911203"/>
              </p:ext>
            </p:extLst>
          </p:nvPr>
        </p:nvGraphicFramePr>
        <p:xfrm>
          <a:off x="2889606" y="1881689"/>
          <a:ext cx="7016801" cy="45237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770" y="2193561"/>
            <a:ext cx="1770063" cy="161557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86" y="4594034"/>
            <a:ext cx="2608459" cy="1811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7451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1558" y="1"/>
            <a:ext cx="7886700" cy="1009934"/>
          </a:xfrm>
        </p:spPr>
        <p:txBody>
          <a:bodyPr/>
          <a:lstStyle/>
          <a:p>
            <a:r>
              <a:rPr lang="ru-RU" dirty="0" smtClean="0"/>
              <a:t>Предметы ГИА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2817" y="1053364"/>
            <a:ext cx="5033583" cy="529774"/>
          </a:xfrm>
        </p:spPr>
        <p:txBody>
          <a:bodyPr/>
          <a:lstStyle/>
          <a:p>
            <a:pPr algn="ctr"/>
            <a:r>
              <a:rPr lang="ru-RU" dirty="0" smtClean="0"/>
              <a:t>ЕГЭ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964072" y="1148900"/>
            <a:ext cx="2539218" cy="543422"/>
          </a:xfrm>
        </p:spPr>
        <p:txBody>
          <a:bodyPr/>
          <a:lstStyle/>
          <a:p>
            <a:pPr algn="ctr"/>
            <a:r>
              <a:rPr lang="ru-RU" dirty="0" smtClean="0"/>
              <a:t>ГВЭ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305266" y="1760561"/>
            <a:ext cx="2524835" cy="3739487"/>
          </a:xfrm>
        </p:spPr>
        <p:txBody>
          <a:bodyPr>
            <a:normAutofit/>
          </a:bodyPr>
          <a:lstStyle/>
          <a:p>
            <a:r>
              <a:rPr lang="ru-RU" sz="2400" dirty="0"/>
              <a:t>Русский </a:t>
            </a:r>
            <a:r>
              <a:rPr lang="ru-RU" sz="2400" dirty="0" smtClean="0"/>
              <a:t>язык</a:t>
            </a:r>
          </a:p>
          <a:p>
            <a:r>
              <a:rPr lang="ru-RU" sz="2400" dirty="0"/>
              <a:t>Математика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2137" y="6360699"/>
            <a:ext cx="80931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п. 9 Порядка проведения ГИА по программам среднего общего образования</a:t>
            </a:r>
            <a:endParaRPr lang="ru-RU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0324684"/>
              </p:ext>
            </p:extLst>
          </p:nvPr>
        </p:nvGraphicFramePr>
        <p:xfrm>
          <a:off x="382137" y="1578682"/>
          <a:ext cx="5075688" cy="452463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37844"/>
                <a:gridCol w="2537844"/>
              </a:tblGrid>
              <a:tr h="367560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/>
                        <a:t>Обязательные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10268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/>
                        <a:t>Русский язык</a:t>
                      </a:r>
                    </a:p>
                    <a:p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Математика</a:t>
                      </a:r>
                    </a:p>
                    <a:p>
                      <a:pPr marL="261938" lvl="1" indent="0"/>
                      <a:r>
                        <a:rPr lang="ru-RU" sz="1800" dirty="0" smtClean="0"/>
                        <a:t>базового уровня</a:t>
                      </a:r>
                    </a:p>
                    <a:p>
                      <a:pPr marL="261938" lvl="1" indent="0"/>
                      <a:r>
                        <a:rPr lang="ru-RU" sz="1800" dirty="0" smtClean="0">
                          <a:cs typeface="Arial" panose="020B0604020202020204" pitchFamily="34" charset="0"/>
                        </a:rPr>
                        <a:t>профильного уровня</a:t>
                      </a:r>
                    </a:p>
                  </a:txBody>
                  <a:tcPr/>
                </a:tc>
              </a:tr>
              <a:tr h="367560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/>
                        <a:t>По выбору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629470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Биология</a:t>
                      </a:r>
                    </a:p>
                    <a:p>
                      <a:r>
                        <a:rPr lang="ru-RU" sz="2000" dirty="0" smtClean="0"/>
                        <a:t>География</a:t>
                      </a:r>
                    </a:p>
                    <a:p>
                      <a:r>
                        <a:rPr lang="ru-RU" sz="2000" dirty="0" smtClean="0"/>
                        <a:t>Информатика (КЕГЭ)</a:t>
                      </a:r>
                    </a:p>
                    <a:p>
                      <a:r>
                        <a:rPr lang="ru-RU" sz="2000" dirty="0" smtClean="0"/>
                        <a:t>История</a:t>
                      </a:r>
                    </a:p>
                    <a:p>
                      <a:r>
                        <a:rPr lang="ru-RU" sz="2000" dirty="0" smtClean="0"/>
                        <a:t>Литература</a:t>
                      </a:r>
                    </a:p>
                    <a:p>
                      <a:r>
                        <a:rPr lang="ru-RU" sz="2000" dirty="0" smtClean="0"/>
                        <a:t>Обществознание</a:t>
                      </a:r>
                    </a:p>
                    <a:p>
                      <a:r>
                        <a:rPr lang="ru-RU" sz="2000" dirty="0" smtClean="0"/>
                        <a:t>Физика</a:t>
                      </a:r>
                    </a:p>
                    <a:p>
                      <a:r>
                        <a:rPr lang="ru-RU" sz="2000" dirty="0" smtClean="0"/>
                        <a:t>Химия </a:t>
                      </a:r>
                      <a:endParaRPr lang="ru-RU" sz="2000" dirty="0" smtClean="0"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Иностранные языки</a:t>
                      </a:r>
                    </a:p>
                    <a:p>
                      <a:pPr lvl="1"/>
                      <a:r>
                        <a:rPr lang="ru-RU" sz="1800" dirty="0" smtClean="0"/>
                        <a:t>Английский</a:t>
                      </a:r>
                    </a:p>
                    <a:p>
                      <a:pPr lvl="1"/>
                      <a:r>
                        <a:rPr lang="ru-RU" sz="1800" dirty="0" smtClean="0"/>
                        <a:t>Испанский</a:t>
                      </a:r>
                    </a:p>
                    <a:p>
                      <a:pPr lvl="1"/>
                      <a:r>
                        <a:rPr lang="ru-RU" sz="1800" dirty="0" smtClean="0"/>
                        <a:t>Китайский</a:t>
                      </a:r>
                    </a:p>
                    <a:p>
                      <a:pPr lvl="1"/>
                      <a:r>
                        <a:rPr lang="ru-RU" sz="1800" dirty="0" smtClean="0"/>
                        <a:t>Немецкий</a:t>
                      </a:r>
                    </a:p>
                    <a:p>
                      <a:pPr lvl="1"/>
                      <a:r>
                        <a:rPr lang="ru-RU" sz="1800" dirty="0" smtClean="0"/>
                        <a:t>Французский</a:t>
                      </a:r>
                    </a:p>
                    <a:p>
                      <a:endParaRPr lang="ru-RU" sz="2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99561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82137" y="6360699"/>
            <a:ext cx="80931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п. </a:t>
            </a:r>
            <a:r>
              <a:rPr lang="en-US" dirty="0" smtClean="0"/>
              <a:t>10</a:t>
            </a:r>
            <a:r>
              <a:rPr lang="ru-RU" dirty="0" smtClean="0"/>
              <a:t> Порядка проведения ГИА по программам среднего общего образования</a:t>
            </a:r>
            <a:endParaRPr lang="ru-RU" dirty="0"/>
          </a:p>
        </p:txBody>
      </p:sp>
      <p:sp>
        <p:nvSpPr>
          <p:cNvPr id="10" name="Объект 9"/>
          <p:cNvSpPr>
            <a:spLocks noGrp="1"/>
          </p:cNvSpPr>
          <p:nvPr>
            <p:ph sz="quarter" idx="4"/>
          </p:nvPr>
        </p:nvSpPr>
        <p:spPr>
          <a:xfrm>
            <a:off x="382137" y="1422400"/>
            <a:ext cx="8134801" cy="47672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dirty="0"/>
              <a:t>Экзамены по всем учебным </a:t>
            </a:r>
            <a:r>
              <a:rPr lang="ru-RU" sz="3200" dirty="0" smtClean="0"/>
              <a:t>предметам</a:t>
            </a:r>
            <a:r>
              <a:rPr lang="en-US" sz="3200" dirty="0" smtClean="0"/>
              <a:t> </a:t>
            </a:r>
            <a:r>
              <a:rPr lang="ru-RU" sz="3200" dirty="0" smtClean="0"/>
              <a:t>проводятся </a:t>
            </a:r>
            <a:r>
              <a:rPr lang="ru-RU" sz="3200" dirty="0"/>
              <a:t>в </a:t>
            </a:r>
            <a:r>
              <a:rPr lang="ru-RU" sz="3200" b="1" dirty="0"/>
              <a:t>письменной форме </a:t>
            </a: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ru-RU" sz="3200" dirty="0" smtClean="0"/>
              <a:t>(</a:t>
            </a:r>
            <a:r>
              <a:rPr lang="ru-RU" sz="3200" dirty="0"/>
              <a:t>за исключением случая, когда структурой и содержанием КИМ </a:t>
            </a:r>
            <a:r>
              <a:rPr lang="ru-RU" sz="3200" dirty="0" smtClean="0"/>
              <a:t>предусмотрено </a:t>
            </a:r>
            <a:r>
              <a:rPr lang="ru-RU" sz="3200" dirty="0"/>
              <a:t>выполнение заданий в устной форме, а также за исключением проведения ГВЭ в устной </a:t>
            </a:r>
            <a:r>
              <a:rPr lang="ru-RU" sz="3200" dirty="0" smtClean="0"/>
              <a:t>форме) </a:t>
            </a:r>
            <a:r>
              <a:rPr lang="ru-RU" sz="3200" dirty="0"/>
              <a:t>и на русском языке (за исключением учебных предметов "Иностранные </a:t>
            </a:r>
            <a:r>
              <a:rPr lang="ru-RU" sz="3200" dirty="0" smtClean="0"/>
              <a:t>языки“</a:t>
            </a:r>
            <a:r>
              <a:rPr lang="en-US" sz="3200" dirty="0"/>
              <a:t>,</a:t>
            </a:r>
            <a:r>
              <a:rPr lang="ru-RU" sz="3200" dirty="0" smtClean="0"/>
              <a:t> "</a:t>
            </a:r>
            <a:r>
              <a:rPr lang="ru-RU" sz="3200" dirty="0"/>
              <a:t>Родной язык" и "Родная литература").</a:t>
            </a:r>
          </a:p>
        </p:txBody>
      </p:sp>
    </p:spTree>
    <p:extLst>
      <p:ext uri="{BB962C8B-B14F-4D97-AF65-F5344CB8AC3E}">
        <p14:creationId xmlns:p14="http://schemas.microsoft.com/office/powerpoint/2010/main" val="4008084087"/>
      </p:ext>
    </p:extLst>
  </p:cSld>
  <p:clrMapOvr>
    <a:masterClrMapping/>
  </p:clrMapOvr>
</p:sld>
</file>

<file path=ppt/theme/theme1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896</TotalTime>
  <Words>5244</Words>
  <Application>Microsoft Office PowerPoint</Application>
  <PresentationFormat>Экран (4:3)</PresentationFormat>
  <Paragraphs>560</Paragraphs>
  <Slides>74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74</vt:i4>
      </vt:variant>
    </vt:vector>
  </HeadingPairs>
  <TitlesOfParts>
    <vt:vector size="80" baseType="lpstr">
      <vt:lpstr>Arial</vt:lpstr>
      <vt:lpstr>Browallia New</vt:lpstr>
      <vt:lpstr>Calibri</vt:lpstr>
      <vt:lpstr>Times New Roman</vt:lpstr>
      <vt:lpstr>Wingdings 2</vt:lpstr>
      <vt:lpstr>Специальное оформление</vt:lpstr>
      <vt:lpstr>Презентация PowerPoint</vt:lpstr>
      <vt:lpstr>Презентация PowerPoint</vt:lpstr>
      <vt:lpstr>Сокращения</vt:lpstr>
      <vt:lpstr>Формы проведения ГИА </vt:lpstr>
      <vt:lpstr>Участники ГИА</vt:lpstr>
      <vt:lpstr>Презентация PowerPoint</vt:lpstr>
      <vt:lpstr>допуск к ГИА</vt:lpstr>
      <vt:lpstr>Предметы ГИА </vt:lpstr>
      <vt:lpstr>Презентация PowerPoint</vt:lpstr>
      <vt:lpstr>Сроки подачи заявления</vt:lpstr>
      <vt:lpstr>Сроки подачи заявления</vt:lpstr>
      <vt:lpstr>Изменения в заявлениях</vt:lpstr>
      <vt:lpstr>Выпускники прошлых лет</vt:lpstr>
      <vt:lpstr>Выпускники прошлых лет</vt:lpstr>
      <vt:lpstr>Организация проведения ГИА</vt:lpstr>
      <vt:lpstr>Организация проведения ГИА</vt:lpstr>
      <vt:lpstr>Организация проведения ГИА</vt:lpstr>
      <vt:lpstr>Организация проведения ГИА</vt:lpstr>
      <vt:lpstr>Организация проведения ГИА</vt:lpstr>
      <vt:lpstr>Организация проведения ГИА</vt:lpstr>
      <vt:lpstr>Организация проведения ГИА</vt:lpstr>
      <vt:lpstr>Сроки проведения ГИА</vt:lpstr>
      <vt:lpstr>Расписание ГИА</vt:lpstr>
      <vt:lpstr>Презентация PowerPoint</vt:lpstr>
      <vt:lpstr>Презентация PowerPoint</vt:lpstr>
      <vt:lpstr>Продолжительность ЕГЭ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Проведение ГИА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 день проведения экзамена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Оценка результатов ГИА</vt:lpstr>
      <vt:lpstr>Оценка результатов ГИА</vt:lpstr>
      <vt:lpstr>Оценка результатов ГИА</vt:lpstr>
      <vt:lpstr>Оценка результатов ГИА</vt:lpstr>
      <vt:lpstr>Оценка результатов ГИА</vt:lpstr>
      <vt:lpstr>Оценка результатов ГИА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Воропаева Е.А.</dc:creator>
  <cp:lastModifiedBy>Епифанцева Светлана Николаевна</cp:lastModifiedBy>
  <cp:revision>107</cp:revision>
  <cp:lastPrinted>2024-01-19T06:30:38Z</cp:lastPrinted>
  <dcterms:created xsi:type="dcterms:W3CDTF">2020-11-09T01:35:10Z</dcterms:created>
  <dcterms:modified xsi:type="dcterms:W3CDTF">2024-01-19T06:30:47Z</dcterms:modified>
</cp:coreProperties>
</file>